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0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4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4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5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1"/>
  </p:notesMasterIdLst>
  <p:sldIdLst>
    <p:sldId id="256" r:id="rId2"/>
    <p:sldId id="338" r:id="rId3"/>
    <p:sldId id="258" r:id="rId4"/>
    <p:sldId id="259" r:id="rId5"/>
    <p:sldId id="331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57" r:id="rId14"/>
    <p:sldId id="339" r:id="rId15"/>
    <p:sldId id="330" r:id="rId16"/>
    <p:sldId id="268" r:id="rId17"/>
    <p:sldId id="269" r:id="rId18"/>
    <p:sldId id="270" r:id="rId19"/>
    <p:sldId id="266" r:id="rId20"/>
    <p:sldId id="271" r:id="rId21"/>
    <p:sldId id="272" r:id="rId22"/>
    <p:sldId id="279" r:id="rId23"/>
    <p:sldId id="273" r:id="rId24"/>
    <p:sldId id="334" r:id="rId25"/>
    <p:sldId id="275" r:id="rId26"/>
    <p:sldId id="276" r:id="rId27"/>
    <p:sldId id="277" r:id="rId28"/>
    <p:sldId id="278" r:id="rId29"/>
    <p:sldId id="280" r:id="rId30"/>
    <p:sldId id="335" r:id="rId31"/>
    <p:sldId id="281" r:id="rId32"/>
    <p:sldId id="336" r:id="rId33"/>
    <p:sldId id="283" r:id="rId34"/>
    <p:sldId id="337" r:id="rId35"/>
    <p:sldId id="282" r:id="rId36"/>
    <p:sldId id="285" r:id="rId37"/>
    <p:sldId id="286" r:id="rId38"/>
    <p:sldId id="284" r:id="rId39"/>
    <p:sldId id="287" r:id="rId40"/>
    <p:sldId id="288" r:id="rId41"/>
    <p:sldId id="291" r:id="rId42"/>
    <p:sldId id="332" r:id="rId43"/>
    <p:sldId id="292" r:id="rId44"/>
    <p:sldId id="328" r:id="rId45"/>
    <p:sldId id="289" r:id="rId46"/>
    <p:sldId id="300" r:id="rId47"/>
    <p:sldId id="296" r:id="rId48"/>
    <p:sldId id="298" r:id="rId49"/>
    <p:sldId id="333" r:id="rId50"/>
    <p:sldId id="299" r:id="rId51"/>
    <p:sldId id="301" r:id="rId52"/>
    <p:sldId id="340" r:id="rId53"/>
    <p:sldId id="303" r:id="rId54"/>
    <p:sldId id="304" r:id="rId55"/>
    <p:sldId id="305" r:id="rId56"/>
    <p:sldId id="306" r:id="rId57"/>
    <p:sldId id="314" r:id="rId58"/>
    <p:sldId id="322" r:id="rId59"/>
    <p:sldId id="309" r:id="rId60"/>
    <p:sldId id="329" r:id="rId61"/>
    <p:sldId id="315" r:id="rId62"/>
    <p:sldId id="316" r:id="rId63"/>
    <p:sldId id="318" r:id="rId64"/>
    <p:sldId id="317" r:id="rId65"/>
    <p:sldId id="293" r:id="rId66"/>
    <p:sldId id="295" r:id="rId67"/>
    <p:sldId id="323" r:id="rId68"/>
    <p:sldId id="324" r:id="rId69"/>
    <p:sldId id="325" r:id="rId70"/>
  </p:sldIdLst>
  <p:sldSz cx="12192000" cy="6858000"/>
  <p:notesSz cx="6858000" cy="9144000"/>
  <p:defaultTextStyle>
    <a:defPPr>
      <a:defRPr lang="en-A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9DC3E7"/>
    <a:srgbClr val="00B0F0"/>
    <a:srgbClr val="C19305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90"/>
    <p:restoredTop sz="97188"/>
  </p:normalViewPr>
  <p:slideViewPr>
    <p:cSldViewPr snapToGrid="0">
      <p:cViewPr varScale="1">
        <p:scale>
          <a:sx n="102" d="100"/>
          <a:sy n="102" d="100"/>
        </p:scale>
        <p:origin x="208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8CBB-A945-9C76-1BED92B7EB74}"/>
              </c:ext>
            </c:extLst>
          </c:dPt>
          <c:dPt>
            <c:idx val="1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4-8CBB-A945-9C76-1BED92B7EB7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A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casa</c:v>
                </c:pt>
                <c:pt idx="1">
                  <c:v>loto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650</c:v>
                </c:pt>
                <c:pt idx="1">
                  <c:v>800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BB-A945-9C76-1BED92B7EB7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045457663"/>
        <c:axId val="1045978383"/>
      </c:barChart>
      <c:catAx>
        <c:axId val="10454576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frequenza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978383"/>
        <c:crossesAt val="0"/>
        <c:auto val="0"/>
        <c:lblAlgn val="ctr"/>
        <c:lblOffset val="100"/>
        <c:tickLblSkip val="1"/>
        <c:noMultiLvlLbl val="0"/>
      </c:catAx>
      <c:valAx>
        <c:axId val="10459783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RT (</a:t>
                </a:r>
                <a:r>
                  <a:rPr lang="en-US" dirty="0" err="1"/>
                  <a:t>ms</a:t>
                </a:r>
                <a:r>
                  <a:rPr lang="en-US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457663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AE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163900000000001"/>
          <c:y val="7.1277599999999997E-2"/>
          <c:w val="0.82336100000000001"/>
          <c:h val="0.703843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Sheet1!$A$2</c:f>
              <c:strCache>
                <c:ptCount val="1"/>
                <c:pt idx="0">
                  <c:v>priming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AB2F-E84F-B14E-052FCF4BF35F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AB2F-E84F-B14E-052FCF4BF35F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AB2F-E84F-B14E-052FCF4BF35F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7AB9FF55-4682-EE46-9727-8AB68AE19385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AE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B2F-E84F-B14E-052FCF4BF35F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AE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Sheet1!$B$1:$D$1</c:f>
              <c:strCache>
                <c:ptCount val="3"/>
                <c:pt idx="0">
                  <c:v>driver-DRIVE</c:v>
                </c:pt>
                <c:pt idx="1">
                  <c:v>brother-BROTH</c:v>
                </c:pt>
                <c:pt idx="2">
                  <c:v>brothel-BROTH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20</c:v>
                </c:pt>
                <c:pt idx="1">
                  <c:v>18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B2F-E84F-B14E-052FCF4BF35F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condizione di relazione</a:t>
                </a:r>
              </a:p>
            </c:rich>
          </c:tx>
          <c:overlay val="1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priming (</a:t>
                </a:r>
                <a:r>
                  <a:rPr lang="en-US" dirty="0" err="1"/>
                  <a:t>ms</a:t>
                </a:r>
                <a:r>
                  <a:rPr lang="en-US" dirty="0"/>
                  <a:t>)</a:t>
                </a:r>
              </a:p>
            </c:rich>
          </c:tx>
          <c:overlay val="1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>
          <a:noFill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/>
      </a:pPr>
      <a:endParaRPr lang="en-A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18FE-5D4A-BC1B-C8EB5C282519}"/>
              </c:ext>
            </c:extLst>
          </c:dPt>
          <c:dPt>
            <c:idx val="1"/>
            <c:invertIfNegative val="0"/>
            <c:bubble3D val="0"/>
            <c:spPr>
              <a:solidFill>
                <a:srgbClr val="00B0F0"/>
              </a:solidFill>
              <a:ln>
                <a:noFill/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18FE-5D4A-BC1B-C8EB5C28251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A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casa</c:v>
                </c:pt>
                <c:pt idx="1">
                  <c:v>loto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650</c:v>
                </c:pt>
                <c:pt idx="1">
                  <c:v>800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8FE-5D4A-BC1B-C8EB5C28251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045457663"/>
        <c:axId val="1045978383"/>
      </c:barChart>
      <c:catAx>
        <c:axId val="10454576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frequenza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978383"/>
        <c:crossesAt val="0"/>
        <c:auto val="0"/>
        <c:lblAlgn val="ctr"/>
        <c:lblOffset val="100"/>
        <c:tickLblSkip val="1"/>
        <c:noMultiLvlLbl val="0"/>
      </c:catAx>
      <c:valAx>
        <c:axId val="10459783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RT (</a:t>
                </a:r>
                <a:r>
                  <a:rPr lang="en-US" dirty="0" err="1"/>
                  <a:t>ms</a:t>
                </a:r>
                <a:r>
                  <a:rPr lang="en-US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457663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A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rgbClr val="7030A0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18FE-5D4A-BC1B-C8EB5C282519}"/>
              </c:ext>
            </c:extLst>
          </c:dPt>
          <c:dPt>
            <c:idx val="1"/>
            <c:invertIfNegative val="0"/>
            <c:bubble3D val="0"/>
            <c:spPr>
              <a:solidFill>
                <a:srgbClr val="FF9300"/>
              </a:solidFill>
              <a:ln>
                <a:noFill/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18FE-5D4A-BC1B-C8EB5C28251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A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casa-GATTO</c:v>
                </c:pt>
                <c:pt idx="1">
                  <c:v>gatto-GATTO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650</c:v>
                </c:pt>
                <c:pt idx="1">
                  <c:v>620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8FE-5D4A-BC1B-C8EB5C28251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045457663"/>
        <c:axId val="1045978383"/>
      </c:barChart>
      <c:catAx>
        <c:axId val="10454576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condizione</a:t>
                </a:r>
                <a:r>
                  <a:rPr lang="en-US" baseline="0" dirty="0"/>
                  <a:t> di </a:t>
                </a:r>
                <a:r>
                  <a:rPr lang="en-US" baseline="0" dirty="0" err="1"/>
                  <a:t>relazione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978383"/>
        <c:crossesAt val="0"/>
        <c:auto val="0"/>
        <c:lblAlgn val="ctr"/>
        <c:lblOffset val="100"/>
        <c:tickLblSkip val="1"/>
        <c:noMultiLvlLbl val="0"/>
      </c:catAx>
      <c:valAx>
        <c:axId val="10459783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RT (</a:t>
                </a:r>
                <a:r>
                  <a:rPr lang="en-US" dirty="0" err="1"/>
                  <a:t>ms</a:t>
                </a:r>
                <a:r>
                  <a:rPr lang="en-US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457663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A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rgbClr val="7030A0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FF930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18FE-5D4A-BC1B-C8EB5C28251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A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gatto-GATTO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8FE-5D4A-BC1B-C8EB5C28251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045457663"/>
        <c:axId val="1045978383"/>
      </c:barChart>
      <c:catAx>
        <c:axId val="10454576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condizione</a:t>
                </a:r>
                <a:r>
                  <a:rPr lang="en-US" baseline="0" dirty="0"/>
                  <a:t> di </a:t>
                </a:r>
                <a:r>
                  <a:rPr lang="en-US" baseline="0" dirty="0" err="1"/>
                  <a:t>relazione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978383"/>
        <c:crossesAt val="0"/>
        <c:auto val="0"/>
        <c:lblAlgn val="ctr"/>
        <c:lblOffset val="100"/>
        <c:tickLblSkip val="1"/>
        <c:noMultiLvlLbl val="0"/>
      </c:catAx>
      <c:valAx>
        <c:axId val="10459783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priming (</a:t>
                </a:r>
                <a:r>
                  <a:rPr lang="en-US" dirty="0" err="1"/>
                  <a:t>ms</a:t>
                </a:r>
                <a:r>
                  <a:rPr lang="en-US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457663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A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rgbClr val="7030A0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18FE-5D4A-BC1B-C8EB5C282519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18FE-5D4A-BC1B-C8EB5C28251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A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casa-GATTO</c:v>
                </c:pt>
                <c:pt idx="1">
                  <c:v>micio-GATTO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650</c:v>
                </c:pt>
                <c:pt idx="1">
                  <c:v>635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8FE-5D4A-BC1B-C8EB5C28251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045457663"/>
        <c:axId val="1045978383"/>
      </c:barChart>
      <c:catAx>
        <c:axId val="10454576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97" b="1" i="0" u="none" strike="noStrike" kern="1200" baseline="0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condizione</a:t>
                </a:r>
                <a:r>
                  <a:rPr lang="en-US" sz="1197" b="1" i="0" u="none" strike="noStrike" kern="120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di </a:t>
                </a:r>
                <a:r>
                  <a:rPr lang="en-US" sz="1197" b="1" i="0" u="none" strike="noStrike" kern="1200" baseline="0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relazione</a:t>
                </a:r>
                <a:endParaRPr lang="en-US" sz="1197" b="1" i="0" u="none" strike="noStrike" kern="1200" baseline="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978383"/>
        <c:crossesAt val="0"/>
        <c:auto val="0"/>
        <c:lblAlgn val="ctr"/>
        <c:lblOffset val="100"/>
        <c:tickLblSkip val="1"/>
        <c:noMultiLvlLbl val="0"/>
      </c:catAx>
      <c:valAx>
        <c:axId val="10459783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RT (</a:t>
                </a:r>
                <a:r>
                  <a:rPr lang="en-US" dirty="0" err="1"/>
                  <a:t>ms</a:t>
                </a:r>
                <a:r>
                  <a:rPr lang="en-US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457663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AE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rgbClr val="7030A0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18FE-5D4A-BC1B-C8EB5C282519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3-18FE-5D4A-BC1B-C8EB5C28251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A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casa-GATTO</c:v>
                </c:pt>
                <c:pt idx="1">
                  <c:v>micio-GATTO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650</c:v>
                </c:pt>
                <c:pt idx="1">
                  <c:v>635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8FE-5D4A-BC1B-C8EB5C28251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045457663"/>
        <c:axId val="1045978383"/>
      </c:barChart>
      <c:catAx>
        <c:axId val="10454576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197" b="1" i="0" u="none" strike="noStrike" kern="1200" baseline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97" b="1" i="0" u="none" strike="noStrike" kern="1200" baseline="0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condizione</a:t>
                </a:r>
                <a:r>
                  <a:rPr lang="en-US" sz="1197" b="1" i="0" u="none" strike="noStrike" kern="120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di </a:t>
                </a:r>
                <a:r>
                  <a:rPr lang="en-US" sz="1197" b="1" i="0" u="none" strike="noStrike" kern="1200" baseline="0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relazione</a:t>
                </a:r>
                <a:endParaRPr lang="en-US" sz="1197" b="1" i="0" u="none" strike="noStrike" kern="1200" baseline="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197" b="1" i="0" u="none" strike="noStrike" kern="120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978383"/>
        <c:crossesAt val="0"/>
        <c:auto val="0"/>
        <c:lblAlgn val="ctr"/>
        <c:lblOffset val="100"/>
        <c:tickLblSkip val="1"/>
        <c:noMultiLvlLbl val="0"/>
      </c:catAx>
      <c:valAx>
        <c:axId val="10459783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RT (</a:t>
                </a:r>
                <a:r>
                  <a:rPr lang="en-US" dirty="0" err="1"/>
                  <a:t>ms</a:t>
                </a:r>
                <a:r>
                  <a:rPr lang="en-US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457663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AE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rgbClr val="7030A0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1645-3344-8038-701FCB9D604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AE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micio-GATTO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645-3344-8038-701FCB9D604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1045457663"/>
        <c:axId val="1045978383"/>
      </c:barChart>
      <c:catAx>
        <c:axId val="10454576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1197" b="1" i="0" u="none" strike="noStrike" kern="1200" baseline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197" b="1" i="0" u="none" strike="noStrike" kern="1200" baseline="0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condizione</a:t>
                </a:r>
                <a:r>
                  <a:rPr lang="en-US" sz="1197" b="1" i="0" u="none" strike="noStrike" kern="1200" baseline="0" dirty="0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 di </a:t>
                </a:r>
                <a:r>
                  <a:rPr lang="en-US" sz="1197" b="1" i="0" u="none" strike="noStrike" kern="1200" baseline="0" dirty="0" err="1">
                    <a:solidFill>
                      <a:prstClr val="black">
                        <a:lumMod val="65000"/>
                        <a:lumOff val="35000"/>
                      </a:prstClr>
                    </a:solidFill>
                  </a:rPr>
                  <a:t>relazione</a:t>
                </a:r>
                <a:endParaRPr lang="en-US" sz="1197" b="1" i="0" u="none" strike="noStrike" kern="1200" baseline="0" dirty="0">
                  <a:solidFill>
                    <a:prstClr val="black">
                      <a:lumMod val="65000"/>
                      <a:lumOff val="35000"/>
                    </a:prstClr>
                  </a:solidFill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197" b="1" i="0" u="none" strike="noStrike" kern="1200" baseline="0">
                  <a:solidFill>
                    <a:prstClr val="black">
                      <a:lumMod val="65000"/>
                      <a:lumOff val="35000"/>
                    </a:prst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978383"/>
        <c:crossesAt val="0"/>
        <c:auto val="0"/>
        <c:lblAlgn val="ctr"/>
        <c:lblOffset val="100"/>
        <c:tickLblSkip val="1"/>
        <c:noMultiLvlLbl val="0"/>
      </c:catAx>
      <c:valAx>
        <c:axId val="104597838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priming (</a:t>
                </a:r>
                <a:r>
                  <a:rPr lang="en-US" dirty="0" err="1"/>
                  <a:t>ms</a:t>
                </a:r>
                <a:r>
                  <a:rPr lang="en-US" dirty="0"/>
                  <a:t>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1045457663"/>
        <c:crossesAt val="1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AE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163900000000001"/>
          <c:y val="7.1277599999999997E-2"/>
          <c:w val="0.82336100000000001"/>
          <c:h val="0.703843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Sheet1!$A$2</c:f>
              <c:strCache>
                <c:ptCount val="1"/>
                <c:pt idx="0">
                  <c:v>RT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7E70-8046-8383-D8F43B38951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0-7E70-8046-8383-D8F43B38951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72B3-F744-BC43-D9EEFAEC6CBC}"/>
              </c:ext>
            </c:extLst>
          </c:dPt>
          <c:dPt>
            <c:idx val="3"/>
            <c:invertIfNegative val="0"/>
            <c:bubble3D val="0"/>
            <c:spPr>
              <a:solidFill>
                <a:srgbClr val="7030A0"/>
              </a:solidFill>
              <a:ln>
                <a:noFill/>
              </a:ln>
              <a:effectLst>
                <a:innerShdw blurRad="114300">
                  <a:schemeClr val="accent4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A-72B3-F744-BC43-D9EEFAEC6CBC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7AB9FF55-4682-EE46-9727-8AB68AE19385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AE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7E70-8046-8383-D8F43B38951A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AE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Sheet1!$B$1:$E$1</c:f>
              <c:strCache>
                <c:ptCount val="4"/>
                <c:pt idx="0">
                  <c:v>driver-DRIVE</c:v>
                </c:pt>
                <c:pt idx="1">
                  <c:v>brother-BROTH</c:v>
                </c:pt>
                <c:pt idx="2">
                  <c:v>brothel-BROTH</c:v>
                </c:pt>
                <c:pt idx="3">
                  <c:v>watcher-BROTH 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618</c:v>
                </c:pt>
                <c:pt idx="1">
                  <c:v>620</c:v>
                </c:pt>
                <c:pt idx="2">
                  <c:v>635</c:v>
                </c:pt>
                <c:pt idx="3">
                  <c:v>638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15-6F49-92EE-361B66DA94B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condizione di relazione</a:t>
                </a:r>
              </a:p>
            </c:rich>
          </c:tx>
          <c:overlay val="1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RT (ms)</a:t>
                </a:r>
              </a:p>
            </c:rich>
          </c:tx>
          <c:overlay val="1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>
          <a:noFill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/>
      </a:pPr>
      <a:endParaRPr lang="en-AE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163900000000001"/>
          <c:y val="7.1277599999999997E-2"/>
          <c:w val="0.82336100000000001"/>
          <c:h val="0.703843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Sheet1!$A$2</c:f>
              <c:strCache>
                <c:ptCount val="1"/>
                <c:pt idx="0">
                  <c:v>priming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7E70-8046-8383-D8F43B38951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innerShdw blurRad="114300">
                  <a:schemeClr val="accent2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0-7E70-8046-8383-D8F43B38951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innerShdw blurRad="114300">
                  <a:schemeClr val="accent3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5-72B3-F744-BC43-D9EEFAEC6CBC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7AB9FF55-4682-EE46-9727-8AB68AE19385}" type="VALUE">
                      <a:rPr lang="en-US">
                        <a:solidFill>
                          <a:schemeClr val="bg1"/>
                        </a:solidFill>
                      </a:rPr>
                      <a:pPr/>
                      <a:t>[VALUE]</a:t>
                    </a:fld>
                    <a:endParaRPr lang="en-AE"/>
                  </a:p>
                </c:rich>
              </c:tx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7E70-8046-8383-D8F43B38951A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AE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Sheet1!$B$1:$D$1</c:f>
              <c:strCache>
                <c:ptCount val="3"/>
                <c:pt idx="0">
                  <c:v>driver-DRIVE</c:v>
                </c:pt>
                <c:pt idx="1">
                  <c:v>brother-BROTH</c:v>
                </c:pt>
                <c:pt idx="2">
                  <c:v>brothel-BROTH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20</c:v>
                </c:pt>
                <c:pt idx="1">
                  <c:v>18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15-6F49-92EE-361B66DA94B4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condizione di relazione</a:t>
                </a:r>
              </a:p>
            </c:rich>
          </c:tx>
          <c:overlay val="1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low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priming (</a:t>
                </a:r>
                <a:r>
                  <a:rPr lang="en-US" dirty="0" err="1"/>
                  <a:t>ms</a:t>
                </a:r>
                <a:r>
                  <a:rPr lang="en-US" dirty="0"/>
                  <a:t>)</a:t>
                </a:r>
              </a:p>
            </c:rich>
          </c:tx>
          <c:overlay val="1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AE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AE"/>
          </a:p>
        </c:txPr>
        <c:crossAx val="2094734552"/>
        <c:crosses val="autoZero"/>
        <c:crossBetween val="between"/>
        <c:majorUnit val="20"/>
        <c:minorUnit val="10"/>
      </c:valAx>
      <c:spPr>
        <a:noFill/>
        <a:ln>
          <a:noFill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/>
      </a:pPr>
      <a:endParaRPr lang="en-A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jpg>
</file>

<file path=ppt/media/image18.png>
</file>

<file path=ppt/media/image19.gif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E98432-4FE0-4940-80C3-EAD03F6C831A}" type="datetimeFigureOut">
              <a:rPr lang="it-IT" smtClean="0"/>
              <a:t>06/11/23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20F7C-9342-F842-8214-2AB136CFF8B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913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1516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90834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65022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238198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76042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18641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frequency per </a:t>
            </a:r>
            <a:r>
              <a:rPr lang="it-IT" dirty="0" err="1"/>
              <a:t>million</a:t>
            </a:r>
            <a:r>
              <a:rPr lang="it-IT" dirty="0"/>
              <a:t>: </a:t>
            </a:r>
            <a:r>
              <a:rPr lang="en-US" b="0" i="0" u="none" strike="noStrike" dirty="0">
                <a:solidFill>
                  <a:srgbClr val="040C28"/>
                </a:solidFill>
                <a:effectLst/>
                <a:latin typeface="Google Sans"/>
              </a:rPr>
              <a:t>divide the raw frequency by the total number of words in the corpus section and multiply the result by one million</a:t>
            </a:r>
          </a:p>
          <a:p>
            <a:r>
              <a:rPr lang="en-US" b="0" i="0" u="none" strike="noStrike" dirty="0">
                <a:solidFill>
                  <a:srgbClr val="040C28"/>
                </a:solidFill>
                <a:effectLst/>
                <a:latin typeface="Google Sans"/>
              </a:rPr>
              <a:t>CD: contextual diversity -- </a:t>
            </a:r>
            <a:r>
              <a:rPr lang="en-US" dirty="0">
                <a:solidFill>
                  <a:srgbClr val="131413"/>
                </a:solidFill>
                <a:effectLst/>
                <a:latin typeface="Times"/>
              </a:rPr>
              <a:t>the number of documents in a corpus in which a given word is found</a:t>
            </a:r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26370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03979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39997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31751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4803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85754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01653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88328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39664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39109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77799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38182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67179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10118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86076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5005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989891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34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87726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520515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55217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02669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38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77038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794313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40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29901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543684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892771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548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47489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20954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0557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46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2613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47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512304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03470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49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0687990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50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679119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51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420551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52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872361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53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3131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075429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54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778660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55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086240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56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573039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57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676886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Shape 80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03" name="Shape 80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Credo </a:t>
            </a:r>
            <a:r>
              <a:rPr dirty="0" err="1"/>
              <a:t>diano</a:t>
            </a:r>
            <a:r>
              <a:rPr dirty="0"/>
              <a:t> </a:t>
            </a:r>
            <a:r>
              <a:rPr dirty="0" err="1"/>
              <a:t>perfetta</a:t>
            </a:r>
            <a:r>
              <a:rPr dirty="0"/>
              <a:t> idea e </a:t>
            </a:r>
            <a:r>
              <a:rPr dirty="0" err="1"/>
              <a:t>misura</a:t>
            </a:r>
            <a:r>
              <a:rPr dirty="0"/>
              <a:t> di </a:t>
            </a:r>
            <a:r>
              <a:rPr dirty="0" err="1"/>
              <a:t>quanto</a:t>
            </a:r>
            <a:r>
              <a:rPr dirty="0"/>
              <a:t> </a:t>
            </a:r>
            <a:r>
              <a:rPr dirty="0" err="1"/>
              <a:t>anche</a:t>
            </a:r>
            <a:r>
              <a:rPr dirty="0"/>
              <a:t> </a:t>
            </a:r>
            <a:r>
              <a:rPr dirty="0" err="1"/>
              <a:t>una</a:t>
            </a:r>
            <a:r>
              <a:rPr dirty="0"/>
              <a:t> sola </a:t>
            </a:r>
            <a:r>
              <a:rPr dirty="0" err="1"/>
              <a:t>variabile</a:t>
            </a:r>
            <a:r>
              <a:rPr dirty="0"/>
              <a:t> </a:t>
            </a:r>
            <a:r>
              <a:rPr dirty="0" err="1"/>
              <a:t>confondente</a:t>
            </a:r>
            <a:r>
              <a:rPr dirty="0"/>
              <a:t> </a:t>
            </a:r>
            <a:r>
              <a:rPr dirty="0" err="1"/>
              <a:t>possa</a:t>
            </a:r>
            <a:r>
              <a:rPr dirty="0"/>
              <a:t> dare </a:t>
            </a:r>
            <a:r>
              <a:rPr dirty="0" err="1"/>
              <a:t>risultati</a:t>
            </a:r>
            <a:r>
              <a:rPr dirty="0"/>
              <a:t> </a:t>
            </a:r>
            <a:r>
              <a:rPr dirty="0" err="1"/>
              <a:t>disattesi</a:t>
            </a:r>
            <a:r>
              <a:rPr dirty="0"/>
              <a:t> e </a:t>
            </a:r>
            <a:r>
              <a:rPr dirty="0" err="1"/>
              <a:t>quindi</a:t>
            </a:r>
            <a:r>
              <a:rPr dirty="0"/>
              <a:t> non </a:t>
            </a:r>
            <a:r>
              <a:rPr dirty="0" err="1"/>
              <a:t>interpretabili</a:t>
            </a:r>
            <a:r>
              <a:rPr dirty="0"/>
              <a:t>. E </a:t>
            </a:r>
            <a:r>
              <a:rPr dirty="0" err="1"/>
              <a:t>mostrano</a:t>
            </a:r>
            <a:r>
              <a:rPr dirty="0"/>
              <a:t> </a:t>
            </a:r>
            <a:r>
              <a:rPr dirty="0" err="1"/>
              <a:t>chiaramente</a:t>
            </a:r>
            <a:r>
              <a:rPr dirty="0"/>
              <a:t> come la </a:t>
            </a:r>
            <a:r>
              <a:rPr dirty="0" err="1"/>
              <a:t>sperimentazione</a:t>
            </a:r>
            <a:r>
              <a:rPr dirty="0"/>
              <a:t> -- al di </a:t>
            </a:r>
            <a:r>
              <a:rPr dirty="0" err="1"/>
              <a:t>là</a:t>
            </a:r>
            <a:r>
              <a:rPr dirty="0"/>
              <a:t> </a:t>
            </a:r>
            <a:r>
              <a:rPr dirty="0" err="1"/>
              <a:t>dell'oggetto</a:t>
            </a:r>
            <a:r>
              <a:rPr dirty="0"/>
              <a:t> e </a:t>
            </a:r>
            <a:r>
              <a:rPr dirty="0" err="1"/>
              <a:t>della</a:t>
            </a:r>
            <a:r>
              <a:rPr dirty="0"/>
              <a:t> </a:t>
            </a:r>
            <a:r>
              <a:rPr dirty="0" err="1"/>
              <a:t>domanda</a:t>
            </a:r>
            <a:r>
              <a:rPr dirty="0"/>
              <a:t> di </a:t>
            </a:r>
            <a:r>
              <a:rPr dirty="0" err="1"/>
              <a:t>ricerca</a:t>
            </a:r>
            <a:r>
              <a:rPr dirty="0"/>
              <a:t> -- di per se </a:t>
            </a:r>
            <a:r>
              <a:rPr dirty="0" err="1"/>
              <a:t>stessa</a:t>
            </a:r>
            <a:r>
              <a:rPr dirty="0"/>
              <a:t> </a:t>
            </a:r>
            <a:r>
              <a:rPr dirty="0" err="1"/>
              <a:t>richieda</a:t>
            </a:r>
            <a:r>
              <a:rPr dirty="0"/>
              <a:t> </a:t>
            </a:r>
            <a:r>
              <a:rPr dirty="0" err="1"/>
              <a:t>una</a:t>
            </a:r>
            <a:r>
              <a:rPr dirty="0"/>
              <a:t> </a:t>
            </a:r>
            <a:r>
              <a:rPr dirty="0" err="1"/>
              <a:t>certa</a:t>
            </a:r>
            <a:r>
              <a:rPr dirty="0"/>
              <a:t> </a:t>
            </a:r>
            <a:r>
              <a:rPr dirty="0" err="1"/>
              <a:t>meticolosità</a:t>
            </a:r>
            <a:r>
              <a:rPr dirty="0"/>
              <a:t> e </a:t>
            </a:r>
            <a:r>
              <a:rPr dirty="0" err="1"/>
              <a:t>proattività</a:t>
            </a:r>
            <a:r>
              <a:rPr dirty="0"/>
              <a:t>.</a:t>
            </a: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62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7850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5513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8033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6530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20F7C-9342-F842-8214-2AB136CFF8B5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8193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57533-28B6-7F08-B7A9-8A1857E3E1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latin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A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0C8F81-32FF-2DF3-6B3E-B4C99508B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23F29-2278-00B5-ECC1-FF6D87DC2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EED02-D7C5-5241-8944-B1EC6C56647E}" type="datetime1">
              <a:rPr lang="en-US" smtClean="0"/>
              <a:t>11/6/23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E73B8-58C2-5A5A-1A87-5BA67A6B3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B0ABF-7149-389A-C0D7-F6B781B18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39517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FD179-AF2E-94FD-898C-02A634CD7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97CF36-09E6-1382-B9AC-7F7FDDEDBB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45DA4-4B0F-2B50-33DB-F1A8DC97B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E66AF-4AB5-E741-BA86-AFE4A3245ADB}" type="datetime1">
              <a:rPr lang="en-US" smtClean="0"/>
              <a:t>11/6/23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99261-EC60-DED0-74E8-2E2F66DDE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032E9-7D91-E012-2854-FC2B72C61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49321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B81B58-1861-A371-22BA-89AB150880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D51B62-3A40-8318-831E-5708BE087A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51B61-C076-58AE-D26F-E433EBFAC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46330-F59F-D94E-8883-C0A4BEB107A7}" type="datetime1">
              <a:rPr lang="en-US" smtClean="0"/>
              <a:t>11/6/23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13EF0-7CA6-135D-7D12-C8FD700BC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465A8-42FD-C535-EE0A-BFF294B8F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141413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9600" y="1192324"/>
            <a:ext cx="10972801" cy="416307"/>
          </a:xfrm>
          <a:prstGeom prst="rect">
            <a:avLst/>
          </a:prstGeom>
        </p:spPr>
        <p:txBody>
          <a:bodyPr/>
          <a:lstStyle>
            <a:lvl1pPr marL="0" indent="0" algn="ctr" defTabSz="412750">
              <a:lnSpc>
                <a:spcPct val="100000"/>
              </a:lnSpc>
              <a:spcBef>
                <a:spcPts val="0"/>
              </a:spcBef>
              <a:buSzTx/>
              <a:buNone/>
              <a:defRPr spc="-22">
                <a:latin typeface="Graphik-SemiboldItalic"/>
                <a:ea typeface="Graphik-SemiboldItalic"/>
                <a:cs typeface="Graphik-SemiboldItalic"/>
                <a:sym typeface="Graphik Semibold"/>
              </a:defRPr>
            </a:lvl1pPr>
          </a:lstStyle>
          <a:p>
            <a:r>
              <a:t>Slide Subtitle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591484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25D6C-4651-F30D-25C1-49DB5FA50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1431C-B031-D0F4-0482-01C68EBF4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9AF60-81E5-E63E-46A9-9ED7EF42E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E427F-D4CC-C847-9C2E-BA3E66B1ECEA}" type="datetime1">
              <a:rPr lang="en-US" smtClean="0"/>
              <a:t>11/6/23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D0908-9385-52B6-3F6C-200947A6D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0940D3-842E-F441-704C-337E32CF0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382940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89898-336A-F078-890A-B4015709D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29E6E-1345-A5A2-509A-BF4AFB964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520C2-3636-9AFD-C0BF-7DE4C6D08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E2C6D-D0C0-4845-8679-18C44E085F1B}" type="datetime1">
              <a:rPr lang="en-US" smtClean="0"/>
              <a:t>11/6/23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79CA7-B6DD-75AD-A59E-F62318F1D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9ADB8-8910-27CB-E636-D4AF2BE58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082275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465B0-31CE-7C2B-FA20-594CA4F30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81C90-A535-9335-0474-FFEE660717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472617-CE84-D4FE-7F2A-FA2C051A7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66237C-E2FC-E8A3-28E1-C7F225557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40A74-FD90-C04A-B9DB-7242AED7EC42}" type="datetime1">
              <a:rPr lang="en-US" smtClean="0"/>
              <a:t>11/6/23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1538B5-8BC0-C488-9226-C8F7BD216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3868F9-7B66-5E24-E0A3-B7CE265DA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274356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5242C-F539-B7F8-30B7-0C8E13981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FBDA2-9C9E-B11E-CE9D-702863106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F9B35-A8DD-4B28-14CC-E36463CCD8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BF1470-5439-E89C-01E7-5542708FC4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CB0BD8-1494-F585-AB31-D78DD9A6E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1A3E8-EB88-2DFA-141A-585B857F3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4E441-738D-5043-AB5D-F529F3E6012C}" type="datetime1">
              <a:rPr lang="en-US" smtClean="0"/>
              <a:t>11/6/23</a:t>
            </a:fld>
            <a:endParaRPr lang="en-A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7B2DCD-E75C-4572-9272-9CE9DB3A5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5AADF9-8B86-A3CA-11FC-E76BF85CF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596852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5FE33-13AB-3F2C-F0F7-C897B5D44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Verdana" panose="020B060403050404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A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F96C36-50E2-C234-98FB-7336A44FD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EA3FF-260F-524B-A04D-A739783D17A9}" type="datetime1">
              <a:rPr lang="en-US" smtClean="0"/>
              <a:t>11/6/23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A305B8-DF82-1A48-7841-79D6FACE4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27D55-8F72-D041-F722-E322DC428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233522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FDEB18-2EC7-68E5-11DD-C29C87ECE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3671C-434C-064F-B6D0-F97044019FD3}" type="datetime1">
              <a:rPr lang="en-US" smtClean="0"/>
              <a:t>11/6/23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E91AA8-F7C2-5007-19E1-0692544BE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662355-A239-36FB-7709-E7F44D342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657861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1363A-A637-6C1B-9737-9552E3D39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7FA13-0541-4A76-9E46-C9295F2E55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32BAA7-1B38-2445-2B15-7432FB5F9D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741E37-B552-190F-AA23-C9A91D878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B6E0-D425-C54C-BA76-835C80F11425}" type="datetime1">
              <a:rPr lang="en-US" smtClean="0"/>
              <a:t>11/6/23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C870D-DCC0-CF30-F588-A47D46785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2EE38-EEE0-E8FE-DDCE-E06CF32BC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93600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54A58-6327-312F-73C4-53C73FDAF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4676B2-7DEE-0886-633B-EF4AA7DE4B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ECAF1A-0641-0240-F08C-4BDB8D2F1E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E97959-2D86-CFA9-138F-EDB6C0C55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4F2FE-C902-DE43-988E-AD3BA34F49AD}" type="datetime1">
              <a:rPr lang="en-US" smtClean="0"/>
              <a:t>11/6/23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AD9CEC-C6DA-67A4-4460-4D034231D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56ABF-D197-1C28-34C9-B2C965E74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288981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FB1C12-AE8B-5C7B-6253-8A63EB313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3EF200-1939-A631-D8F6-64A90DBEC7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5D88C-A4BE-2D53-32CD-39652816FB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BB0F7-3F07-E149-A9CD-10A23176B343}" type="datetime1">
              <a:rPr lang="en-US" smtClean="0"/>
              <a:t>11/6/23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DBAFA-0A87-D5C1-7725-B0A80FC228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C8056-CAD6-9ACA-2D18-4CFAC9845D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BF2088-5596-994A-8C43-C01F5E35C862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797173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tx1"/>
          </a:solidFill>
          <a:latin typeface="Verdana" panose="020B060403050404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://www.robertopetrosino.com/" TargetMode="External"/><Relationship Id="rId4" Type="http://schemas.openxmlformats.org/officeDocument/2006/relationships/hyperlink" Target="mailto:roberto.petrosino@nyu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xique.org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http://www.robertopetrosino.com/" TargetMode="External"/><Relationship Id="rId4" Type="http://schemas.openxmlformats.org/officeDocument/2006/relationships/hyperlink" Target="mailto:roberto.petrosino@nyu.edu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bertopetrosino.com/" TargetMode="External"/><Relationship Id="rId2" Type="http://schemas.openxmlformats.org/officeDocument/2006/relationships/hyperlink" Target="mailto:roberto.petrosino@nyu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51CF4-F3FE-1945-765D-F3EF173711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78063"/>
            <a:ext cx="9144000" cy="2387600"/>
          </a:xfrm>
        </p:spPr>
        <p:txBody>
          <a:bodyPr>
            <a:normAutofit/>
          </a:bodyPr>
          <a:lstStyle/>
          <a:p>
            <a:r>
              <a:rPr lang="en-AE" sz="4400" dirty="0"/>
              <a:t>Linguistica Generale</a:t>
            </a:r>
            <a:br>
              <a:rPr lang="en-AE" sz="4400" dirty="0"/>
            </a:br>
            <a:br>
              <a:rPr lang="en-AE" sz="4400" dirty="0"/>
            </a:br>
            <a:r>
              <a:rPr lang="en-AE" sz="4000" dirty="0"/>
              <a:t>Lezione 10: </a:t>
            </a:r>
            <a:r>
              <a:rPr lang="en-US" sz="4000" dirty="0"/>
              <a:t>Lexical access</a:t>
            </a:r>
            <a:endParaRPr lang="en-AE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2FA75A-387E-55CA-3AD6-EFE8382A7B0A}"/>
              </a:ext>
            </a:extLst>
          </p:cNvPr>
          <p:cNvSpPr/>
          <p:nvPr/>
        </p:nvSpPr>
        <p:spPr>
          <a:xfrm>
            <a:off x="0" y="0"/>
            <a:ext cx="12192000" cy="894338"/>
          </a:xfrm>
          <a:prstGeom prst="rect">
            <a:avLst/>
          </a:prstGeom>
          <a:solidFill>
            <a:srgbClr val="C19305"/>
          </a:solidFill>
          <a:ln>
            <a:solidFill>
              <a:srgbClr val="C193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D0D22B-CA00-66DB-24F3-57B3F62B8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8" y="0"/>
            <a:ext cx="2636354" cy="894338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47BF734C-7AA1-F1F0-F859-6A3AFA3C55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88373"/>
            <a:ext cx="9144000" cy="1418142"/>
          </a:xfrm>
        </p:spPr>
        <p:txBody>
          <a:bodyPr>
            <a:normAutofit/>
          </a:bodyPr>
          <a:lstStyle/>
          <a:p>
            <a:r>
              <a:rPr lang="en-AE" dirty="0"/>
              <a:t>Dr. Roberto Petrosino</a:t>
            </a:r>
          </a:p>
          <a:p>
            <a:r>
              <a:rPr lang="en-AE" dirty="0">
                <a:hlinkClick r:id="rId4"/>
              </a:rPr>
              <a:t>roberto.petrosino@nyu.edu</a:t>
            </a:r>
            <a:r>
              <a:rPr lang="en-AE" dirty="0"/>
              <a:t> ~ </a:t>
            </a:r>
            <a:r>
              <a:rPr lang="en-AE" dirty="0">
                <a:hlinkClick r:id="rId5"/>
              </a:rPr>
              <a:t>www.robertopetrosino.com</a:t>
            </a:r>
            <a:endParaRPr lang="en-AE" dirty="0"/>
          </a:p>
          <a:p>
            <a:r>
              <a:rPr lang="en-AE" dirty="0"/>
              <a:t>10/11/2023</a:t>
            </a:r>
          </a:p>
        </p:txBody>
      </p:sp>
      <p:pic>
        <p:nvPicPr>
          <p:cNvPr id="10" name="Screen Shot 2021-03-12 at 9.47.40 AM.png" descr="Screen Shot 2021-03-12 at 9.47.40 AM.png">
            <a:extLst>
              <a:ext uri="{FF2B5EF4-FFF2-40B4-BE49-F238E27FC236}">
                <a16:creationId xmlns:a16="http://schemas.microsoft.com/office/drawing/2014/main" id="{8F66BF91-F746-BC2E-0225-409476C40C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7823" y="4651983"/>
            <a:ext cx="2636354" cy="7151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92183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’’</a:t>
            </a:r>
            <a:r>
              <a:rPr lang="it-IT" dirty="0" err="1"/>
              <a:t>Mental</a:t>
            </a:r>
            <a:r>
              <a:rPr lang="it-IT" dirty="0"/>
              <a:t> Lexicon’’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B8E85F-BAEA-A2C4-7A47-C4C5218909D2}"/>
              </a:ext>
            </a:extLst>
          </p:cNvPr>
          <p:cNvSpPr txBox="1"/>
          <p:nvPr/>
        </p:nvSpPr>
        <p:spPr>
          <a:xfrm>
            <a:off x="1163637" y="1360488"/>
            <a:ext cx="103441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L’espressione si riferisce al modo in cui la nostra memoria deve organizzare le informazioni in modo tale da poterle recuperare in maniera efficiente.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334887-FB9D-A6DC-3854-DC042F874115}"/>
              </a:ext>
            </a:extLst>
          </p:cNvPr>
          <p:cNvSpPr txBox="1"/>
          <p:nvPr/>
        </p:nvSpPr>
        <p:spPr>
          <a:xfrm>
            <a:off x="1155494" y="5908596"/>
            <a:ext cx="10344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Così come i libri in una biblioteca, le parole (associazioni di </a:t>
            </a:r>
            <a:r>
              <a:rPr lang="it-IT" sz="2200" dirty="0">
                <a:solidFill>
                  <a:schemeClr val="accent2"/>
                </a:solidFill>
              </a:rPr>
              <a:t>suoni</a:t>
            </a:r>
            <a:r>
              <a:rPr lang="it-IT" sz="2200" dirty="0"/>
              <a:t> e </a:t>
            </a:r>
            <a:r>
              <a:rPr lang="it-IT" sz="2200" dirty="0">
                <a:solidFill>
                  <a:schemeClr val="accent6"/>
                </a:solidFill>
              </a:rPr>
              <a:t>significato</a:t>
            </a:r>
            <a:r>
              <a:rPr lang="it-IT" sz="2200" dirty="0"/>
              <a:t>) devono essere organizzati in qualche modo – </a:t>
            </a:r>
            <a:r>
              <a:rPr lang="it-IT" sz="2200" b="1" dirty="0"/>
              <a:t>ma come?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6B7972C-47D7-0E2A-320F-2CFD0BD99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6566" y="2468484"/>
            <a:ext cx="4572000" cy="34290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A48322-E90C-B56F-3BCC-44C4F9C3D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10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4560000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Il sistema di collocazione lessicale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B8E85F-BAEA-A2C4-7A47-C4C5218909D2}"/>
              </a:ext>
            </a:extLst>
          </p:cNvPr>
          <p:cNvSpPr txBox="1"/>
          <p:nvPr/>
        </p:nvSpPr>
        <p:spPr>
          <a:xfrm>
            <a:off x="1163637" y="1360488"/>
            <a:ext cx="103441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Se siete già entrati nella vostra Biblioteca di Ateneo, avrete notato che i libri hanno un’etichetta con una serie numerica. Il responsabile della biblioteca vi avrà spiegato che quella serie numerica identifica la </a:t>
            </a:r>
            <a:r>
              <a:rPr lang="it-IT" sz="2200" b="1" dirty="0"/>
              <a:t>collocazione </a:t>
            </a:r>
            <a:r>
              <a:rPr lang="it-IT" sz="2200" dirty="0"/>
              <a:t>del libro nella biblioteca.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334887-FB9D-A6DC-3854-DC042F874115}"/>
              </a:ext>
            </a:extLst>
          </p:cNvPr>
          <p:cNvSpPr txBox="1"/>
          <p:nvPr/>
        </p:nvSpPr>
        <p:spPr>
          <a:xfrm>
            <a:off x="1163637" y="3044279"/>
            <a:ext cx="65434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Sfortunatamente, non possiamo entrare nella nostra biblioteca (lessico!) mentale e scoprire con mano il sistema di collocazione lessicale adottato dal nostro cervello. </a:t>
            </a:r>
            <a:endParaRPr lang="it-IT" sz="22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02916D-8BC3-373F-9013-C4DE10E94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7194" y="2906712"/>
            <a:ext cx="2006600" cy="259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E4B022-4D30-514B-6F3F-BAF1C804157C}"/>
              </a:ext>
            </a:extLst>
          </p:cNvPr>
          <p:cNvSpPr txBox="1"/>
          <p:nvPr/>
        </p:nvSpPr>
        <p:spPr>
          <a:xfrm>
            <a:off x="1163636" y="4871099"/>
            <a:ext cx="65434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Come si fa?</a:t>
            </a:r>
            <a:endParaRPr lang="it-IT" sz="2200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D25CD-B550-815F-CFD1-316E033F8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11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072154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Il sistema di collocazione lessicale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02916D-8BC3-373F-9013-C4DE10E94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7194" y="2906712"/>
            <a:ext cx="2006600" cy="259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E4B022-4D30-514B-6F3F-BAF1C804157C}"/>
              </a:ext>
            </a:extLst>
          </p:cNvPr>
          <p:cNvSpPr txBox="1"/>
          <p:nvPr/>
        </p:nvSpPr>
        <p:spPr>
          <a:xfrm>
            <a:off x="1163637" y="1361946"/>
            <a:ext cx="98282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Si può chiedere al cervello la cortesia di andarci a prendere una parola dal </a:t>
            </a:r>
            <a:r>
              <a:rPr lang="it-IT" sz="2200" i="1" dirty="0" err="1"/>
              <a:t>mental</a:t>
            </a:r>
            <a:r>
              <a:rPr lang="it-IT" sz="2200" i="1" dirty="0"/>
              <a:t> lexicon</a:t>
            </a:r>
            <a:r>
              <a:rPr lang="it-IT" sz="2200" dirty="0"/>
              <a:t>, e </a:t>
            </a:r>
            <a:r>
              <a:rPr lang="it-IT" sz="2200" b="1" dirty="0"/>
              <a:t>cronometrare</a:t>
            </a:r>
            <a:r>
              <a:rPr lang="it-IT" sz="2200" dirty="0"/>
              <a:t> il tempo impiegato per l’operazione.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F0838D-D35B-9920-1CD8-41E859041B0F}"/>
              </a:ext>
            </a:extLst>
          </p:cNvPr>
          <p:cNvSpPr txBox="1"/>
          <p:nvPr/>
        </p:nvSpPr>
        <p:spPr>
          <a:xfrm>
            <a:off x="1163637" y="2875002"/>
            <a:ext cx="76184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Il tempo impiegato dal cervello per recuperare una parola dal lessico si può essere utile per </a:t>
            </a:r>
            <a:r>
              <a:rPr lang="it-IT" sz="2200" b="1" i="1" dirty="0"/>
              <a:t>inferire</a:t>
            </a:r>
            <a:r>
              <a:rPr lang="it-IT" sz="2200" i="1" dirty="0"/>
              <a:t> </a:t>
            </a:r>
            <a:r>
              <a:rPr lang="it-IT" sz="2200" dirty="0"/>
              <a:t>la collocazione della parola corrispondente.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147FD7-316F-4100-D0C9-287D31214C07}"/>
              </a:ext>
            </a:extLst>
          </p:cNvPr>
          <p:cNvSpPr txBox="1"/>
          <p:nvPr/>
        </p:nvSpPr>
        <p:spPr>
          <a:xfrm>
            <a:off x="1163637" y="4723814"/>
            <a:ext cx="76184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Questo tipo di </a:t>
            </a:r>
            <a:r>
              <a:rPr lang="it-IT" sz="2200" i="1" dirty="0"/>
              <a:t>task </a:t>
            </a:r>
            <a:r>
              <a:rPr lang="it-IT" sz="2200" dirty="0"/>
              <a:t>sperimentale, è chiamato </a:t>
            </a:r>
            <a:r>
              <a:rPr lang="it-IT" sz="2200" b="1" dirty="0" err="1"/>
              <a:t>lexical</a:t>
            </a:r>
            <a:r>
              <a:rPr lang="it-IT" sz="2200" b="1" dirty="0"/>
              <a:t> </a:t>
            </a:r>
            <a:r>
              <a:rPr lang="it-IT" sz="2200" b="1" dirty="0" err="1"/>
              <a:t>decision</a:t>
            </a:r>
            <a:r>
              <a:rPr lang="it-IT" sz="2200" b="1" dirty="0"/>
              <a:t> task.</a:t>
            </a:r>
            <a:endParaRPr lang="it-IT" sz="2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25830F-EC2E-DA02-0937-212EA85B1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12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989092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Introduzione alla linguistica sperimenta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/>
            <a:r>
              <a:rPr lang="en-US" dirty="0" err="1"/>
              <a:t>Metodologia</a:t>
            </a:r>
            <a:r>
              <a:rPr lang="en-US" dirty="0"/>
              <a:t> </a:t>
            </a:r>
            <a:r>
              <a:rPr lang="en-US" dirty="0" err="1"/>
              <a:t>sperimentale</a:t>
            </a:r>
            <a:r>
              <a:rPr lang="en-US" dirty="0"/>
              <a:t> 101</a:t>
            </a:r>
            <a:endParaRPr dirty="0"/>
          </a:p>
        </p:txBody>
      </p:sp>
      <p:grpSp>
        <p:nvGrpSpPr>
          <p:cNvPr id="189" name="osservazione"/>
          <p:cNvGrpSpPr/>
          <p:nvPr/>
        </p:nvGrpSpPr>
        <p:grpSpPr>
          <a:xfrm>
            <a:off x="1230438" y="2286269"/>
            <a:ext cx="1759681" cy="480974"/>
            <a:chOff x="0" y="0"/>
            <a:chExt cx="3519360" cy="961945"/>
          </a:xfrm>
        </p:grpSpPr>
        <p:sp>
          <p:nvSpPr>
            <p:cNvPr id="188" name="osservazione"/>
            <p:cNvSpPr/>
            <p:nvPr/>
          </p:nvSpPr>
          <p:spPr>
            <a:xfrm>
              <a:off x="50800" y="50800"/>
              <a:ext cx="3417761" cy="860346"/>
            </a:xfrm>
            <a:prstGeom prst="roundRect">
              <a:avLst>
                <a:gd name="adj" fmla="val 22142"/>
              </a:avLst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 algn="ctr"/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osservazione</a:t>
              </a:r>
            </a:p>
          </p:txBody>
        </p:sp>
        <p:pic>
          <p:nvPicPr>
            <p:cNvPr id="187" name="osservazione osservazione" descr="osservazione osservazione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3519361" cy="961946"/>
            </a:xfrm>
            <a:prstGeom prst="rect">
              <a:avLst/>
            </a:prstGeom>
            <a:effectLst/>
          </p:spPr>
        </p:pic>
      </p:grpSp>
      <p:grpSp>
        <p:nvGrpSpPr>
          <p:cNvPr id="192" name="ipotesi"/>
          <p:cNvGrpSpPr/>
          <p:nvPr/>
        </p:nvGrpSpPr>
        <p:grpSpPr>
          <a:xfrm>
            <a:off x="3760844" y="2286269"/>
            <a:ext cx="1759681" cy="480974"/>
            <a:chOff x="0" y="0"/>
            <a:chExt cx="3519360" cy="961945"/>
          </a:xfrm>
        </p:grpSpPr>
        <p:sp>
          <p:nvSpPr>
            <p:cNvPr id="191" name="ipotesi"/>
            <p:cNvSpPr/>
            <p:nvPr/>
          </p:nvSpPr>
          <p:spPr>
            <a:xfrm>
              <a:off x="50800" y="50800"/>
              <a:ext cx="3417761" cy="860346"/>
            </a:xfrm>
            <a:prstGeom prst="roundRect">
              <a:avLst>
                <a:gd name="adj" fmla="val 22142"/>
              </a:avLst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 algn="ctr"/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ipotesi</a:t>
              </a:r>
            </a:p>
          </p:txBody>
        </p:sp>
        <p:pic>
          <p:nvPicPr>
            <p:cNvPr id="190" name="ipotesi ipotesi" descr="ipotesi ipotesi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3519361" cy="961946"/>
            </a:xfrm>
            <a:prstGeom prst="rect">
              <a:avLst/>
            </a:prstGeom>
            <a:effectLst/>
          </p:spPr>
        </p:pic>
      </p:grpSp>
      <p:grpSp>
        <p:nvGrpSpPr>
          <p:cNvPr id="195" name="test"/>
          <p:cNvGrpSpPr/>
          <p:nvPr/>
        </p:nvGrpSpPr>
        <p:grpSpPr>
          <a:xfrm>
            <a:off x="6291251" y="2286269"/>
            <a:ext cx="1759681" cy="480974"/>
            <a:chOff x="0" y="0"/>
            <a:chExt cx="3519360" cy="961945"/>
          </a:xfrm>
        </p:grpSpPr>
        <p:sp>
          <p:nvSpPr>
            <p:cNvPr id="194" name="test"/>
            <p:cNvSpPr/>
            <p:nvPr/>
          </p:nvSpPr>
          <p:spPr>
            <a:xfrm>
              <a:off x="50800" y="50800"/>
              <a:ext cx="3417761" cy="860346"/>
            </a:xfrm>
            <a:prstGeom prst="roundRect">
              <a:avLst>
                <a:gd name="adj" fmla="val 22142"/>
              </a:avLst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 algn="ctr"/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test</a:t>
              </a:r>
            </a:p>
          </p:txBody>
        </p:sp>
        <p:pic>
          <p:nvPicPr>
            <p:cNvPr id="193" name="test test" descr="test test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3519361" cy="961946"/>
            </a:xfrm>
            <a:prstGeom prst="rect">
              <a:avLst/>
            </a:prstGeom>
            <a:effectLst/>
          </p:spPr>
        </p:pic>
      </p:grpSp>
      <p:grpSp>
        <p:nvGrpSpPr>
          <p:cNvPr id="198" name="teoria"/>
          <p:cNvGrpSpPr/>
          <p:nvPr/>
        </p:nvGrpSpPr>
        <p:grpSpPr>
          <a:xfrm>
            <a:off x="8953226" y="2286269"/>
            <a:ext cx="1759681" cy="480974"/>
            <a:chOff x="0" y="0"/>
            <a:chExt cx="3519360" cy="961945"/>
          </a:xfrm>
        </p:grpSpPr>
        <p:sp>
          <p:nvSpPr>
            <p:cNvPr id="197" name="teoria"/>
            <p:cNvSpPr/>
            <p:nvPr/>
          </p:nvSpPr>
          <p:spPr>
            <a:xfrm>
              <a:off x="50800" y="50800"/>
              <a:ext cx="3417761" cy="860346"/>
            </a:xfrm>
            <a:prstGeom prst="roundRect">
              <a:avLst>
                <a:gd name="adj" fmla="val 22142"/>
              </a:avLst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 algn="ctr"/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teoria</a:t>
              </a:r>
            </a:p>
          </p:txBody>
        </p:sp>
        <p:pic>
          <p:nvPicPr>
            <p:cNvPr id="196" name="teoria teoria" descr="teoria teoria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3519361" cy="961946"/>
            </a:xfrm>
            <a:prstGeom prst="rect">
              <a:avLst/>
            </a:prstGeom>
            <a:effectLst/>
          </p:spPr>
        </p:pic>
      </p:grpSp>
      <p:pic>
        <p:nvPicPr>
          <p:cNvPr id="19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141337" y="2451799"/>
            <a:ext cx="468290" cy="149700"/>
          </a:xfrm>
          <a:prstGeom prst="rect">
            <a:avLst/>
          </a:prstGeom>
        </p:spPr>
      </p:pic>
      <p:pic>
        <p:nvPicPr>
          <p:cNvPr id="201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671743" y="2451799"/>
            <a:ext cx="468290" cy="149700"/>
          </a:xfrm>
          <a:prstGeom prst="rect">
            <a:avLst/>
          </a:prstGeom>
        </p:spPr>
      </p:pic>
      <p:pic>
        <p:nvPicPr>
          <p:cNvPr id="203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267934" y="2451799"/>
            <a:ext cx="468290" cy="149700"/>
          </a:xfrm>
          <a:prstGeom prst="rect">
            <a:avLst/>
          </a:prstGeom>
        </p:spPr>
      </p:pic>
      <p:pic>
        <p:nvPicPr>
          <p:cNvPr id="207" name="Connection Line" descr="Connection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439617" y="2751409"/>
            <a:ext cx="2123315" cy="419815"/>
          </a:xfrm>
          <a:prstGeom prst="rect">
            <a:avLst/>
          </a:prstGeom>
        </p:spPr>
      </p:pic>
      <p:pic>
        <p:nvPicPr>
          <p:cNvPr id="209" name="Connection Line" descr="Connection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253892" y="1906353"/>
            <a:ext cx="2281663" cy="40287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7DDF65-743B-5852-3244-50BE33C01BB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13</a:t>
            </a:fld>
            <a:endParaRPr lang="en-AE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 animBg="1" advAuto="0"/>
      <p:bldP spid="192" grpId="0" animBg="1" advAuto="0"/>
      <p:bldP spid="195" grpId="0" animBg="1" advAuto="0"/>
      <p:bldP spid="198" grpId="0" animBg="1" advAuto="0"/>
      <p:bldP spid="199" grpId="0" animBg="1" advAuto="0"/>
      <p:bldP spid="201" grpId="0" animBg="1" advAuto="0"/>
      <p:bldP spid="203" grpId="0" animBg="1" advAuto="0"/>
      <p:bldP spid="207" grpId="0" animBg="1" advAuto="0"/>
      <p:bldP spid="209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Introduzione alla linguistica sperimenta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ctr"/>
            <a:r>
              <a:rPr lang="en-US" dirty="0" err="1"/>
              <a:t>Metodologia</a:t>
            </a:r>
            <a:r>
              <a:rPr lang="en-US" dirty="0"/>
              <a:t> </a:t>
            </a:r>
            <a:r>
              <a:rPr lang="en-US" dirty="0" err="1"/>
              <a:t>sperimentale</a:t>
            </a:r>
            <a:r>
              <a:rPr lang="en-US" dirty="0"/>
              <a:t> 101</a:t>
            </a:r>
            <a:endParaRPr dirty="0"/>
          </a:p>
        </p:txBody>
      </p:sp>
      <p:sp>
        <p:nvSpPr>
          <p:cNvPr id="185" name="Ipotesi → Test: Manipolazione di una variabile per testare gli eventuali cambiamenti della seconda variabile, tenendo sotto controllo possibili variabili confondenti.…"/>
          <p:cNvSpPr txBox="1">
            <a:spLocks noGrp="1"/>
          </p:cNvSpPr>
          <p:nvPr>
            <p:ph type="body" idx="1"/>
          </p:nvPr>
        </p:nvSpPr>
        <p:spPr>
          <a:xfrm>
            <a:off x="608856" y="3240053"/>
            <a:ext cx="10974289" cy="3412090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Ipotesi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→ Test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: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Manipolazione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di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una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variabile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per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testare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gli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eventuali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cambiamenti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della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seconda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variabile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,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tenendo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sotto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controllo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possibili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variabili</a:t>
            </a:r>
            <a:r>
              <a:rPr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confondenti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anela Text Regular"/>
            </a:endParaRPr>
          </a:p>
          <a:p>
            <a:pPr lvl="1">
              <a:lnSpc>
                <a:spcPct val="100000"/>
              </a:lnSpc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variabile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: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insieme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di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dati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(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numerici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o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categorici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)</a:t>
            </a:r>
            <a:endParaRPr lang="en-US" i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anela Text Regular"/>
            </a:endParaRPr>
          </a:p>
          <a:p>
            <a:pPr lvl="1">
              <a:lnSpc>
                <a:spcPct val="100000"/>
              </a:lnSpc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variaile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confondente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: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informazione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che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b="1"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oscura</a:t>
            </a:r>
            <a:r>
              <a:rPr i="0" dirty="0">
                <a:solidFill>
                  <a:schemeClr val="accent5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una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reale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relazione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o </a:t>
            </a:r>
            <a:r>
              <a:rPr b="1"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suggerisce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una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fallace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relazione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tra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le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variabili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sperimentali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.</a:t>
            </a:r>
            <a:endParaRPr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sym typeface="Canela Text Regular"/>
            </a:endParaRPr>
          </a:p>
          <a:p>
            <a:pPr>
              <a:lnSpc>
                <a:spcPct val="100000"/>
              </a:lnSpc>
              <a:defRPr i="1"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Scopo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: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stabilire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una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relazione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causale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tra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due date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variabili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.</a:t>
            </a:r>
          </a:p>
        </p:txBody>
      </p:sp>
      <p:grpSp>
        <p:nvGrpSpPr>
          <p:cNvPr id="189" name="osservazione"/>
          <p:cNvGrpSpPr/>
          <p:nvPr/>
        </p:nvGrpSpPr>
        <p:grpSpPr>
          <a:xfrm>
            <a:off x="1230438" y="2286269"/>
            <a:ext cx="1759681" cy="480974"/>
            <a:chOff x="0" y="0"/>
            <a:chExt cx="3519360" cy="961945"/>
          </a:xfrm>
        </p:grpSpPr>
        <p:sp>
          <p:nvSpPr>
            <p:cNvPr id="188" name="osservazione"/>
            <p:cNvSpPr/>
            <p:nvPr/>
          </p:nvSpPr>
          <p:spPr>
            <a:xfrm>
              <a:off x="50800" y="50800"/>
              <a:ext cx="3417761" cy="860346"/>
            </a:xfrm>
            <a:prstGeom prst="roundRect">
              <a:avLst>
                <a:gd name="adj" fmla="val 22142"/>
              </a:avLst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 algn="ctr"/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osservazione</a:t>
              </a:r>
            </a:p>
          </p:txBody>
        </p:sp>
        <p:pic>
          <p:nvPicPr>
            <p:cNvPr id="187" name="osservazione osservazione" descr="osservazione osservazione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3519361" cy="961946"/>
            </a:xfrm>
            <a:prstGeom prst="rect">
              <a:avLst/>
            </a:prstGeom>
            <a:effectLst/>
          </p:spPr>
        </p:pic>
      </p:grpSp>
      <p:grpSp>
        <p:nvGrpSpPr>
          <p:cNvPr id="192" name="ipotesi"/>
          <p:cNvGrpSpPr/>
          <p:nvPr/>
        </p:nvGrpSpPr>
        <p:grpSpPr>
          <a:xfrm>
            <a:off x="3760844" y="2286269"/>
            <a:ext cx="1759681" cy="480974"/>
            <a:chOff x="0" y="0"/>
            <a:chExt cx="3519360" cy="961945"/>
          </a:xfrm>
        </p:grpSpPr>
        <p:sp>
          <p:nvSpPr>
            <p:cNvPr id="191" name="ipotesi"/>
            <p:cNvSpPr/>
            <p:nvPr/>
          </p:nvSpPr>
          <p:spPr>
            <a:xfrm>
              <a:off x="50800" y="50800"/>
              <a:ext cx="3417761" cy="860346"/>
            </a:xfrm>
            <a:prstGeom prst="roundRect">
              <a:avLst>
                <a:gd name="adj" fmla="val 22142"/>
              </a:avLst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 algn="ctr"/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ipotesi</a:t>
              </a:r>
            </a:p>
          </p:txBody>
        </p:sp>
        <p:pic>
          <p:nvPicPr>
            <p:cNvPr id="190" name="ipotesi ipotesi" descr="ipotesi ipotesi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3519361" cy="961946"/>
            </a:xfrm>
            <a:prstGeom prst="rect">
              <a:avLst/>
            </a:prstGeom>
            <a:effectLst/>
          </p:spPr>
        </p:pic>
      </p:grpSp>
      <p:grpSp>
        <p:nvGrpSpPr>
          <p:cNvPr id="195" name="test"/>
          <p:cNvGrpSpPr/>
          <p:nvPr/>
        </p:nvGrpSpPr>
        <p:grpSpPr>
          <a:xfrm>
            <a:off x="6291251" y="2286269"/>
            <a:ext cx="1759681" cy="480974"/>
            <a:chOff x="0" y="0"/>
            <a:chExt cx="3519360" cy="961945"/>
          </a:xfrm>
        </p:grpSpPr>
        <p:sp>
          <p:nvSpPr>
            <p:cNvPr id="194" name="test"/>
            <p:cNvSpPr/>
            <p:nvPr/>
          </p:nvSpPr>
          <p:spPr>
            <a:xfrm>
              <a:off x="50800" y="50800"/>
              <a:ext cx="3417761" cy="860346"/>
            </a:xfrm>
            <a:prstGeom prst="roundRect">
              <a:avLst>
                <a:gd name="adj" fmla="val 22142"/>
              </a:avLst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 algn="ctr"/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test</a:t>
              </a:r>
            </a:p>
          </p:txBody>
        </p:sp>
        <p:pic>
          <p:nvPicPr>
            <p:cNvPr id="193" name="test test" descr="test test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3519361" cy="961946"/>
            </a:xfrm>
            <a:prstGeom prst="rect">
              <a:avLst/>
            </a:prstGeom>
            <a:effectLst/>
          </p:spPr>
        </p:pic>
      </p:grpSp>
      <p:grpSp>
        <p:nvGrpSpPr>
          <p:cNvPr id="198" name="teoria"/>
          <p:cNvGrpSpPr/>
          <p:nvPr/>
        </p:nvGrpSpPr>
        <p:grpSpPr>
          <a:xfrm>
            <a:off x="8953226" y="2286269"/>
            <a:ext cx="1759681" cy="480974"/>
            <a:chOff x="0" y="0"/>
            <a:chExt cx="3519360" cy="961945"/>
          </a:xfrm>
        </p:grpSpPr>
        <p:sp>
          <p:nvSpPr>
            <p:cNvPr id="197" name="teoria"/>
            <p:cNvSpPr/>
            <p:nvPr/>
          </p:nvSpPr>
          <p:spPr>
            <a:xfrm>
              <a:off x="50800" y="50800"/>
              <a:ext cx="3417761" cy="860346"/>
            </a:xfrm>
            <a:prstGeom prst="roundRect">
              <a:avLst>
                <a:gd name="adj" fmla="val 22142"/>
              </a:avLst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pPr algn="ctr"/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teoria</a:t>
              </a:r>
            </a:p>
          </p:txBody>
        </p:sp>
        <p:pic>
          <p:nvPicPr>
            <p:cNvPr id="196" name="teoria teoria" descr="teoria teoria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3519361" cy="961946"/>
            </a:xfrm>
            <a:prstGeom prst="rect">
              <a:avLst/>
            </a:prstGeom>
            <a:effectLst/>
          </p:spPr>
        </p:pic>
      </p:grpSp>
      <p:pic>
        <p:nvPicPr>
          <p:cNvPr id="199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141337" y="2451799"/>
            <a:ext cx="468290" cy="149700"/>
          </a:xfrm>
          <a:prstGeom prst="rect">
            <a:avLst/>
          </a:prstGeom>
        </p:spPr>
      </p:pic>
      <p:pic>
        <p:nvPicPr>
          <p:cNvPr id="201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671743" y="2451799"/>
            <a:ext cx="468290" cy="149700"/>
          </a:xfrm>
          <a:prstGeom prst="rect">
            <a:avLst/>
          </a:prstGeom>
        </p:spPr>
      </p:pic>
      <p:pic>
        <p:nvPicPr>
          <p:cNvPr id="203" name="Line Line" descr="Line Line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267934" y="2451799"/>
            <a:ext cx="468290" cy="149700"/>
          </a:xfrm>
          <a:prstGeom prst="rect">
            <a:avLst/>
          </a:prstGeom>
        </p:spPr>
      </p:pic>
      <p:pic>
        <p:nvPicPr>
          <p:cNvPr id="207" name="Connection Line" descr="Connection Line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439617" y="2751409"/>
            <a:ext cx="2123315" cy="419815"/>
          </a:xfrm>
          <a:prstGeom prst="rect">
            <a:avLst/>
          </a:prstGeom>
        </p:spPr>
      </p:pic>
      <p:pic>
        <p:nvPicPr>
          <p:cNvPr id="209" name="Connection Line" descr="Connection Line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7253892" y="1906353"/>
            <a:ext cx="2281663" cy="40287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7DDF65-743B-5852-3244-50BE33C01BB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14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444646201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1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300"/>
                                        <p:tgtEl>
                                          <p:spTgt spid="1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 uiExpand="1" build="p" bldLvl="5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numero anticorpi"/>
          <p:cNvSpPr/>
          <p:nvPr/>
        </p:nvSpPr>
        <p:spPr>
          <a:xfrm>
            <a:off x="865864" y="4054625"/>
            <a:ext cx="1994330" cy="863601"/>
          </a:xfrm>
          <a:prstGeom prst="roundRect">
            <a:avLst>
              <a:gd name="adj" fmla="val 13468"/>
            </a:avLst>
          </a:prstGeom>
          <a:solidFill>
            <a:schemeClr val="accent1">
              <a:hueOff val="-245591"/>
              <a:satOff val="13830"/>
              <a:lumOff val="1755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 defTabSz="825500">
              <a:lnSpc>
                <a:spcPct val="100000"/>
              </a:lnSpc>
              <a:defRPr sz="32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 algn="ctr"/>
            <a:r>
              <a: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numero anticorpi</a:t>
            </a:r>
          </a:p>
        </p:txBody>
      </p:sp>
      <p:sp>
        <p:nvSpPr>
          <p:cNvPr id="215" name="Ipotesi → Test: Manipolazione di una prima variabile per testare gli eventuali cambiamenti della seconda variabile, tenendo sotto controllo possibili variabili confondenti."/>
          <p:cNvSpPr txBox="1">
            <a:spLocks noGrp="1"/>
          </p:cNvSpPr>
          <p:nvPr>
            <p:ph type="body" sz="half" idx="1"/>
          </p:nvPr>
        </p:nvSpPr>
        <p:spPr>
          <a:xfrm>
            <a:off x="609600" y="2006600"/>
            <a:ext cx="10974289" cy="174633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>
                <a:latin typeface="Canela Text Bold"/>
                <a:ea typeface="Canela Text Bold"/>
                <a:cs typeface="Canela Text Bold"/>
                <a:sym typeface="Canela Text Bold"/>
              </a:defRPr>
            </a:pP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Ipotesi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→ Test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: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Manipolazione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di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una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variabile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per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testare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gli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eventuali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cambiamenti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d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i </a:t>
            </a:r>
            <a:r>
              <a:rPr lang="en-US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un’altra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variabile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,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tenendo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sotto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controllo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possibili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variabili</a:t>
            </a:r>
            <a:r>
              <a:rPr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 </a:t>
            </a:r>
            <a:r>
              <a:rPr i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confondenti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Regular"/>
              </a:rPr>
              <a:t>.</a:t>
            </a:r>
          </a:p>
        </p:txBody>
      </p:sp>
      <p:sp>
        <p:nvSpPr>
          <p:cNvPr id="216" name="Line"/>
          <p:cNvSpPr/>
          <p:nvPr/>
        </p:nvSpPr>
        <p:spPr>
          <a:xfrm flipH="1">
            <a:off x="3053635" y="4516905"/>
            <a:ext cx="78928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endParaRPr sz="9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7" name="somministrazione vaccino"/>
          <p:cNvSpPr/>
          <p:nvPr/>
        </p:nvSpPr>
        <p:spPr>
          <a:xfrm>
            <a:off x="4036358" y="4054625"/>
            <a:ext cx="1994330" cy="863601"/>
          </a:xfrm>
          <a:prstGeom prst="roundRect">
            <a:avLst>
              <a:gd name="adj" fmla="val 13468"/>
            </a:avLst>
          </a:prstGeom>
          <a:solidFill>
            <a:srgbClr val="45B43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 defTabSz="825500">
              <a:lnSpc>
                <a:spcPct val="100000"/>
              </a:lnSpc>
              <a:defRPr sz="32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 algn="ctr"/>
            <a:r>
              <a:rPr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somministrazione</a:t>
            </a:r>
            <a:r>
              <a:rPr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vaccino</a:t>
            </a:r>
            <a:endParaRPr sz="1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8" name="Plus Mark"/>
          <p:cNvSpPr/>
          <p:nvPr/>
        </p:nvSpPr>
        <p:spPr>
          <a:xfrm>
            <a:off x="6224129" y="4343878"/>
            <a:ext cx="346056" cy="3460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extrusionOk="0">
                <a:moveTo>
                  <a:pt x="8909" y="0"/>
                </a:moveTo>
                <a:cubicBezTo>
                  <a:pt x="8827" y="0"/>
                  <a:pt x="8758" y="68"/>
                  <a:pt x="8758" y="151"/>
                </a:cubicBezTo>
                <a:lnTo>
                  <a:pt x="8758" y="8694"/>
                </a:lnTo>
                <a:cubicBezTo>
                  <a:pt x="8758" y="8730"/>
                  <a:pt x="8730" y="8759"/>
                  <a:pt x="8693" y="8759"/>
                </a:cubicBezTo>
                <a:lnTo>
                  <a:pt x="151" y="8759"/>
                </a:lnTo>
                <a:cubicBezTo>
                  <a:pt x="68" y="8759"/>
                  <a:pt x="0" y="8826"/>
                  <a:pt x="0" y="8910"/>
                </a:cubicBezTo>
                <a:lnTo>
                  <a:pt x="0" y="12690"/>
                </a:lnTo>
                <a:cubicBezTo>
                  <a:pt x="0" y="12773"/>
                  <a:pt x="68" y="12841"/>
                  <a:pt x="151" y="12841"/>
                </a:cubicBezTo>
                <a:lnTo>
                  <a:pt x="8693" y="12841"/>
                </a:lnTo>
                <a:cubicBezTo>
                  <a:pt x="8730" y="12841"/>
                  <a:pt x="8758" y="12870"/>
                  <a:pt x="8758" y="12906"/>
                </a:cubicBezTo>
                <a:lnTo>
                  <a:pt x="8758" y="21449"/>
                </a:lnTo>
                <a:cubicBezTo>
                  <a:pt x="8758" y="21532"/>
                  <a:pt x="8826" y="21600"/>
                  <a:pt x="8909" y="21600"/>
                </a:cubicBezTo>
                <a:lnTo>
                  <a:pt x="12690" y="21600"/>
                </a:lnTo>
                <a:cubicBezTo>
                  <a:pt x="12773" y="21600"/>
                  <a:pt x="12841" y="21532"/>
                  <a:pt x="12841" y="21449"/>
                </a:cubicBezTo>
                <a:lnTo>
                  <a:pt x="12841" y="12906"/>
                </a:lnTo>
                <a:cubicBezTo>
                  <a:pt x="12841" y="12870"/>
                  <a:pt x="12870" y="12841"/>
                  <a:pt x="12906" y="12841"/>
                </a:cubicBezTo>
                <a:lnTo>
                  <a:pt x="21449" y="12841"/>
                </a:lnTo>
                <a:cubicBezTo>
                  <a:pt x="21531" y="12841"/>
                  <a:pt x="21600" y="12773"/>
                  <a:pt x="21599" y="12690"/>
                </a:cubicBezTo>
                <a:lnTo>
                  <a:pt x="21599" y="8910"/>
                </a:lnTo>
                <a:cubicBezTo>
                  <a:pt x="21599" y="8827"/>
                  <a:pt x="21532" y="8759"/>
                  <a:pt x="21449" y="8759"/>
                </a:cubicBezTo>
                <a:lnTo>
                  <a:pt x="12906" y="8759"/>
                </a:lnTo>
                <a:cubicBezTo>
                  <a:pt x="12870" y="8759"/>
                  <a:pt x="12841" y="8730"/>
                  <a:pt x="12841" y="8694"/>
                </a:cubicBezTo>
                <a:lnTo>
                  <a:pt x="12841" y="151"/>
                </a:lnTo>
                <a:cubicBezTo>
                  <a:pt x="12841" y="68"/>
                  <a:pt x="12773" y="0"/>
                  <a:pt x="12690" y="0"/>
                </a:cubicBezTo>
                <a:lnTo>
                  <a:pt x="8909" y="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defTabSz="565150"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  <a:endParaRPr sz="16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19" name="variabili conf."/>
          <p:cNvSpPr/>
          <p:nvPr/>
        </p:nvSpPr>
        <p:spPr>
          <a:xfrm>
            <a:off x="6625974" y="4168925"/>
            <a:ext cx="1994330" cy="635001"/>
          </a:xfrm>
          <a:prstGeom prst="roundRect">
            <a:avLst>
              <a:gd name="adj" fmla="val 15000"/>
            </a:avLst>
          </a:prstGeom>
          <a:solidFill>
            <a:srgbClr val="9292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 algn="ctr"/>
            <a:r>
              <a:rPr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variabili</a:t>
            </a:r>
            <a:r>
              <a:rPr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conf.</a:t>
            </a:r>
          </a:p>
        </p:txBody>
      </p:sp>
      <p:sp>
        <p:nvSpPr>
          <p:cNvPr id="220" name="{"/>
          <p:cNvSpPr txBox="1"/>
          <p:nvPr/>
        </p:nvSpPr>
        <p:spPr>
          <a:xfrm>
            <a:off x="8563625" y="3764230"/>
            <a:ext cx="651965" cy="1159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defRPr sz="20000"/>
            </a:lvl1pPr>
          </a:lstStyle>
          <a:p>
            <a:r>
              <a:rPr sz="7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{</a:t>
            </a:r>
          </a:p>
        </p:txBody>
      </p:sp>
      <p:sp>
        <p:nvSpPr>
          <p:cNvPr id="221" name="mancata somministrazione di una dose…"/>
          <p:cNvSpPr txBox="1"/>
          <p:nvPr/>
        </p:nvSpPr>
        <p:spPr>
          <a:xfrm>
            <a:off x="9215590" y="3844926"/>
            <a:ext cx="2870575" cy="1343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marL="148936" indent="-148936">
              <a:buSzPct val="150000"/>
              <a:buChar char="-"/>
            </a:pPr>
            <a:r>
              <a:rPr sz="1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mancata</a:t>
            </a:r>
            <a:r>
              <a:rPr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1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somministrazione</a:t>
            </a:r>
            <a:r>
              <a:rPr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 </a:t>
            </a:r>
            <a:r>
              <a:rPr sz="1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una</a:t>
            </a:r>
            <a:r>
              <a:rPr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dose</a:t>
            </a:r>
          </a:p>
          <a:p>
            <a:pPr marL="148936" indent="-148936">
              <a:buSzPct val="150000"/>
              <a:buChar char="-"/>
            </a:pPr>
            <a:r>
              <a:rPr sz="1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differenze</a:t>
            </a:r>
            <a:r>
              <a:rPr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1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tempistica</a:t>
            </a:r>
            <a:r>
              <a:rPr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 </a:t>
            </a:r>
            <a:r>
              <a:rPr sz="1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somministrazione</a:t>
            </a:r>
            <a:endParaRPr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148936" indent="-148936">
              <a:buSzPct val="150000"/>
              <a:buChar char="-"/>
            </a:pPr>
            <a:r>
              <a:rPr sz="1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differente</a:t>
            </a:r>
            <a:r>
              <a:rPr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1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dosaggio</a:t>
            </a:r>
            <a:r>
              <a:rPr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1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sullo</a:t>
            </a:r>
            <a:r>
              <a:rPr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1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stesso</a:t>
            </a:r>
            <a:r>
              <a:rPr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12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campione</a:t>
            </a:r>
            <a:endParaRPr sz="1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148936" indent="-148936">
              <a:buSzPct val="150000"/>
              <a:buChar char="-"/>
            </a:pPr>
            <a:r>
              <a:rPr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….</a:t>
            </a:r>
          </a:p>
        </p:txBody>
      </p:sp>
      <p:sp>
        <p:nvSpPr>
          <p:cNvPr id="6" name="Introduzione alla linguistica sperimentale">
            <a:extLst>
              <a:ext uri="{FF2B5EF4-FFF2-40B4-BE49-F238E27FC236}">
                <a16:creationId xmlns:a16="http://schemas.microsoft.com/office/drawing/2014/main" id="{1630A2FA-C323-9700-5758-017DC6709F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err="1">
                <a:ea typeface="Verdana" panose="020B0604030504040204" pitchFamily="34" charset="0"/>
                <a:cs typeface="Verdana" panose="020B0604030504040204" pitchFamily="34" charset="0"/>
              </a:rPr>
              <a:t>Metodologia</a:t>
            </a:r>
            <a:r>
              <a:rPr lang="en-US" dirty="0"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dirty="0" err="1">
                <a:ea typeface="Verdana" panose="020B0604030504040204" pitchFamily="34" charset="0"/>
                <a:cs typeface="Verdana" panose="020B0604030504040204" pitchFamily="34" charset="0"/>
              </a:rPr>
              <a:t>sperimentale</a:t>
            </a:r>
            <a:r>
              <a:rPr lang="en-US" dirty="0">
                <a:ea typeface="Verdana" panose="020B0604030504040204" pitchFamily="34" charset="0"/>
                <a:cs typeface="Verdana" panose="020B0604030504040204" pitchFamily="34" charset="0"/>
              </a:rPr>
              <a:t> 101</a:t>
            </a:r>
            <a:endParaRPr dirty="0"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8AEBF6-38AE-DA9E-DE23-E25585FCBD59}"/>
              </a:ext>
            </a:extLst>
          </p:cNvPr>
          <p:cNvSpPr txBox="1"/>
          <p:nvPr/>
        </p:nvSpPr>
        <p:spPr>
          <a:xfrm>
            <a:off x="701245" y="5305593"/>
            <a:ext cx="1117359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In </a:t>
            </a:r>
            <a:r>
              <a:rPr lang="en-US" sz="2400" dirty="0" err="1"/>
              <a:t>linguistica</a:t>
            </a:r>
            <a:r>
              <a:rPr lang="en-US" sz="2400" dirty="0"/>
              <a:t> </a:t>
            </a:r>
            <a:r>
              <a:rPr lang="en-US" sz="2400" dirty="0" err="1"/>
              <a:t>sperimentale</a:t>
            </a:r>
            <a:r>
              <a:rPr lang="en-US" sz="2400" dirty="0"/>
              <a:t>, </a:t>
            </a:r>
            <a:r>
              <a:rPr lang="en-US" sz="2400" dirty="0" err="1"/>
              <a:t>applichiamo</a:t>
            </a:r>
            <a:r>
              <a:rPr lang="en-US" sz="2400" dirty="0"/>
              <a:t> lo </a:t>
            </a:r>
            <a:r>
              <a:rPr lang="en-US" sz="2400" dirty="0" err="1"/>
              <a:t>stesso</a:t>
            </a:r>
            <a:r>
              <a:rPr lang="en-US" sz="2400" dirty="0"/>
              <a:t> </a:t>
            </a:r>
            <a:r>
              <a:rPr lang="en-US" sz="2400" dirty="0" err="1"/>
              <a:t>metodo</a:t>
            </a:r>
            <a:r>
              <a:rPr lang="en-US" sz="2400" dirty="0"/>
              <a:t> </a:t>
            </a:r>
            <a:r>
              <a:rPr lang="en-US" sz="2400" dirty="0" err="1"/>
              <a:t>sperimentale</a:t>
            </a:r>
            <a:r>
              <a:rPr lang="en-US" sz="2400" dirty="0"/>
              <a:t> per </a:t>
            </a:r>
            <a:r>
              <a:rPr lang="en-US" sz="2400" dirty="0" err="1"/>
              <a:t>comprendere</a:t>
            </a:r>
            <a:r>
              <a:rPr lang="en-US" sz="2400" dirty="0"/>
              <a:t> la </a:t>
            </a:r>
            <a:r>
              <a:rPr lang="en-US" sz="2400" dirty="0" err="1"/>
              <a:t>relazione</a:t>
            </a:r>
            <a:r>
              <a:rPr lang="en-US" sz="2400" dirty="0"/>
              <a:t> </a:t>
            </a:r>
            <a:r>
              <a:rPr lang="en-US" sz="2400" dirty="0" err="1"/>
              <a:t>tra</a:t>
            </a:r>
            <a:r>
              <a:rPr lang="en-US" sz="2400" dirty="0"/>
              <a:t> </a:t>
            </a:r>
            <a:r>
              <a:rPr lang="en-US" sz="2400" dirty="0" err="1"/>
              <a:t>nozioni</a:t>
            </a:r>
            <a:r>
              <a:rPr lang="en-US" sz="2400" dirty="0"/>
              <a:t> </a:t>
            </a:r>
            <a:r>
              <a:rPr lang="en-US" sz="2400" dirty="0" err="1"/>
              <a:t>grammaticali</a:t>
            </a:r>
            <a:r>
              <a:rPr lang="en-US" sz="2400" dirty="0"/>
              <a:t> (</a:t>
            </a:r>
            <a:r>
              <a:rPr lang="en-US" sz="2400" dirty="0" err="1"/>
              <a:t>fonema</a:t>
            </a:r>
            <a:r>
              <a:rPr lang="en-US" sz="2400" dirty="0"/>
              <a:t>, </a:t>
            </a:r>
            <a:r>
              <a:rPr lang="en-US" sz="2400" dirty="0" err="1"/>
              <a:t>morfema</a:t>
            </a:r>
            <a:r>
              <a:rPr lang="en-US" sz="2400" dirty="0"/>
              <a:t>, …) e la </a:t>
            </a:r>
            <a:r>
              <a:rPr lang="en-US" sz="2400" dirty="0" err="1"/>
              <a:t>risposta</a:t>
            </a:r>
            <a:r>
              <a:rPr lang="en-US" sz="2400" dirty="0"/>
              <a:t> a un </a:t>
            </a:r>
            <a:r>
              <a:rPr lang="en-US" sz="2400" dirty="0" err="1"/>
              <a:t>determinato</a:t>
            </a:r>
            <a:r>
              <a:rPr lang="en-US" sz="2400" dirty="0"/>
              <a:t> </a:t>
            </a:r>
            <a:r>
              <a:rPr lang="en-US" sz="2400" i="1" dirty="0"/>
              <a:t>task</a:t>
            </a:r>
            <a:r>
              <a:rPr lang="en-US" sz="2400" dirty="0"/>
              <a:t> </a:t>
            </a:r>
            <a:r>
              <a:rPr lang="en-US" sz="2400" dirty="0" err="1"/>
              <a:t>sperimentale</a:t>
            </a:r>
            <a:r>
              <a:rPr lang="en-US" sz="2400" dirty="0"/>
              <a:t>. </a:t>
            </a:r>
          </a:p>
          <a:p>
            <a:endParaRPr lang="en-US" sz="24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D54E874-1565-22D9-15AB-939A885668E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15</a:t>
            </a:fld>
            <a:endParaRPr lang="en-AE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4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2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"/>
                            </p:stCondLst>
                            <p:childTnLst>
                              <p:par>
                                <p:cTn id="23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4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" grpId="0" animBg="1" advAuto="0"/>
      <p:bldP spid="216" grpId="0" animBg="1" advAuto="0"/>
      <p:bldP spid="217" grpId="0" animBg="1" advAuto="0"/>
      <p:bldP spid="218" grpId="0" animBg="1" advAuto="0"/>
      <p:bldP spid="219" grpId="0" animBg="1" advAuto="0"/>
      <p:bldP spid="220" grpId="0" animBg="1" advAuto="0"/>
      <p:bldP spid="221" grpId="0" animBg="1" advAuto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 err="1"/>
              <a:t>Lexical</a:t>
            </a:r>
            <a:r>
              <a:rPr lang="it-IT" dirty="0"/>
              <a:t> </a:t>
            </a:r>
            <a:r>
              <a:rPr lang="it-IT" dirty="0" err="1"/>
              <a:t>decision</a:t>
            </a:r>
            <a:r>
              <a:rPr lang="it-IT" dirty="0"/>
              <a:t> task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633B33D-48DC-F0FA-24D6-1706B123B86B}"/>
              </a:ext>
            </a:extLst>
          </p:cNvPr>
          <p:cNvGrpSpPr/>
          <p:nvPr/>
        </p:nvGrpSpPr>
        <p:grpSpPr>
          <a:xfrm>
            <a:off x="4448968" y="3420291"/>
            <a:ext cx="3257550" cy="3214116"/>
            <a:chOff x="4467225" y="3429000"/>
            <a:chExt cx="3257550" cy="32141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27223EF-2A5E-3B51-C5E2-8B061F76E8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429000"/>
              <a:ext cx="3257550" cy="3214116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FC688BD-C183-265A-D3C9-AF17CB336A28}"/>
                </a:ext>
              </a:extLst>
            </p:cNvPr>
            <p:cNvSpPr/>
            <p:nvPr/>
          </p:nvSpPr>
          <p:spPr>
            <a:xfrm>
              <a:off x="5334793" y="4328160"/>
              <a:ext cx="1485900" cy="7078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4000" dirty="0">
                  <a:solidFill>
                    <a:schemeClr val="tx1"/>
                  </a:solidFill>
                </a:rPr>
                <a:t>RIPO</a:t>
              </a:r>
              <a:endParaRPr lang="en-AE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AB7798-6C44-6C66-583F-E093AF34AD8C}"/>
              </a:ext>
            </a:extLst>
          </p:cNvPr>
          <p:cNvGrpSpPr/>
          <p:nvPr/>
        </p:nvGrpSpPr>
        <p:grpSpPr>
          <a:xfrm>
            <a:off x="4448968" y="3422462"/>
            <a:ext cx="3257550" cy="3214116"/>
            <a:chOff x="4467225" y="3368037"/>
            <a:chExt cx="3257550" cy="321411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E5A15A6-449E-307D-A8FC-3939B7B2E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F94D4C7-0E09-5777-ABE8-7C7DDB35AD4C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6000" dirty="0">
                  <a:solidFill>
                    <a:schemeClr val="tx1"/>
                  </a:solidFill>
                </a:rPr>
                <a:t>+</a:t>
              </a:r>
              <a:endParaRPr lang="en-AE" sz="2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DDA3400-3397-FF9B-683C-D2EAFDD22A78}"/>
              </a:ext>
            </a:extLst>
          </p:cNvPr>
          <p:cNvSpPr txBox="1"/>
          <p:nvPr/>
        </p:nvSpPr>
        <p:spPr>
          <a:xfrm>
            <a:off x="1163637" y="1361946"/>
            <a:ext cx="98282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b="1" dirty="0"/>
              <a:t>Compito</a:t>
            </a:r>
            <a:r>
              <a:rPr lang="it-IT" sz="2200" dirty="0"/>
              <a:t>: Decidi se la stringa di lettera forma una parola o no premendo i relativi pulsanti.</a:t>
            </a:r>
            <a:endParaRPr lang="it-IT" sz="2200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478D01-ACA5-7A1F-52B1-E2FEA391B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16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978767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 err="1"/>
              <a:t>Lexical</a:t>
            </a:r>
            <a:r>
              <a:rPr lang="it-IT" dirty="0"/>
              <a:t> </a:t>
            </a:r>
            <a:r>
              <a:rPr lang="it-IT" dirty="0" err="1"/>
              <a:t>decision</a:t>
            </a:r>
            <a:r>
              <a:rPr lang="it-IT" dirty="0"/>
              <a:t> task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E4B022-4D30-514B-6F3F-BAF1C804157C}"/>
              </a:ext>
            </a:extLst>
          </p:cNvPr>
          <p:cNvSpPr txBox="1"/>
          <p:nvPr/>
        </p:nvSpPr>
        <p:spPr>
          <a:xfrm>
            <a:off x="1163637" y="1361946"/>
            <a:ext cx="98282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b="1" dirty="0"/>
              <a:t>Compito</a:t>
            </a:r>
            <a:r>
              <a:rPr lang="it-IT" sz="2200" dirty="0"/>
              <a:t>: Decidi se la stringa di lettera forma una parola o no premendo i relativi pulsanti.</a:t>
            </a:r>
            <a:endParaRPr lang="it-IT" sz="2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4F83BF-17BB-21E9-A9EF-1F720A5E17B6}"/>
              </a:ext>
            </a:extLst>
          </p:cNvPr>
          <p:cNvSpPr txBox="1"/>
          <p:nvPr/>
        </p:nvSpPr>
        <p:spPr>
          <a:xfrm>
            <a:off x="1163636" y="2336381"/>
            <a:ext cx="98282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b="1" dirty="0"/>
              <a:t>Logica</a:t>
            </a:r>
            <a:r>
              <a:rPr lang="it-IT" sz="2200" dirty="0"/>
              <a:t>: Il processo di decisione lessicale (parola o non-parola?) implica la procedura di </a:t>
            </a:r>
            <a:r>
              <a:rPr lang="it-IT" sz="2200" i="1" dirty="0" err="1"/>
              <a:t>lexical</a:t>
            </a:r>
            <a:r>
              <a:rPr lang="it-IT" sz="2200" i="1" dirty="0"/>
              <a:t> </a:t>
            </a:r>
            <a:r>
              <a:rPr lang="it-IT" sz="2200" i="1" dirty="0" err="1"/>
              <a:t>retrieval</a:t>
            </a:r>
            <a:r>
              <a:rPr lang="it-IT" sz="2200" i="1" dirty="0"/>
              <a:t> </a:t>
            </a:r>
            <a:r>
              <a:rPr lang="it-IT" sz="2200" dirty="0"/>
              <a:t>(’’recupero lessicale’’), e quindi di ’</a:t>
            </a:r>
            <a:r>
              <a:rPr lang="it-IT" sz="2200" dirty="0">
                <a:solidFill>
                  <a:schemeClr val="accent2"/>
                </a:solidFill>
              </a:rPr>
              <a:t>’</a:t>
            </a:r>
            <a:r>
              <a:rPr lang="it-IT" sz="2200" dirty="0" err="1">
                <a:solidFill>
                  <a:schemeClr val="accent2"/>
                </a:solidFill>
              </a:rPr>
              <a:t>lexical</a:t>
            </a:r>
            <a:r>
              <a:rPr lang="it-IT" sz="2200" dirty="0">
                <a:solidFill>
                  <a:schemeClr val="accent2"/>
                </a:solidFill>
              </a:rPr>
              <a:t> access</a:t>
            </a:r>
            <a:r>
              <a:rPr lang="it-IT" sz="2200" dirty="0"/>
              <a:t>’’. </a:t>
            </a:r>
            <a:endParaRPr lang="it-IT" sz="22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B08010-3480-31DB-BAB2-4F8AE6766817}"/>
              </a:ext>
            </a:extLst>
          </p:cNvPr>
          <p:cNvSpPr txBox="1"/>
          <p:nvPr/>
        </p:nvSpPr>
        <p:spPr>
          <a:xfrm>
            <a:off x="1163636" y="3707256"/>
            <a:ext cx="32575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Per ciascuna parola, si registra il </a:t>
            </a:r>
            <a:r>
              <a:rPr lang="it-IT" sz="2200" b="1" dirty="0"/>
              <a:t>tempo</a:t>
            </a:r>
            <a:r>
              <a:rPr lang="it-IT" sz="2200" dirty="0"/>
              <a:t> impiegato dal soggetto per compiere la decisione lessicale.  </a:t>
            </a:r>
            <a:endParaRPr lang="it-IT" sz="22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ECBEEE-3C6D-A49B-5D69-3C951FEE009F}"/>
              </a:ext>
            </a:extLst>
          </p:cNvPr>
          <p:cNvSpPr txBox="1"/>
          <p:nvPr/>
        </p:nvSpPr>
        <p:spPr>
          <a:xfrm>
            <a:off x="7734299" y="3649371"/>
            <a:ext cx="32575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Questo dato viene chiamato </a:t>
            </a:r>
            <a:r>
              <a:rPr lang="it-IT" sz="2200" b="1" dirty="0"/>
              <a:t>reaction time (RT)</a:t>
            </a:r>
            <a:r>
              <a:rPr lang="it-IT" sz="2200" dirty="0"/>
              <a:t>.</a:t>
            </a:r>
            <a:endParaRPr lang="it-IT" sz="2200" b="1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5786593-2C7B-82A1-7C7D-9C50F0211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17</a:t>
            </a:fld>
            <a:endParaRPr lang="en-AE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715DE0A-E0A6-808F-9066-6B0E8B7670B1}"/>
              </a:ext>
            </a:extLst>
          </p:cNvPr>
          <p:cNvGrpSpPr/>
          <p:nvPr/>
        </p:nvGrpSpPr>
        <p:grpSpPr>
          <a:xfrm>
            <a:off x="4448968" y="3422462"/>
            <a:ext cx="3257550" cy="3214116"/>
            <a:chOff x="4467225" y="3368037"/>
            <a:chExt cx="3257550" cy="3214116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64E9FD2-D283-8121-6244-02E394056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F3D34A4-EFBE-F356-73B1-7E228769E380}"/>
                </a:ext>
              </a:extLst>
            </p:cNvPr>
            <p:cNvSpPr/>
            <p:nvPr/>
          </p:nvSpPr>
          <p:spPr>
            <a:xfrm>
              <a:off x="5339158" y="4089070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6000" dirty="0">
                  <a:solidFill>
                    <a:schemeClr val="tx1"/>
                  </a:solidFill>
                </a:rPr>
                <a:t>+</a:t>
              </a:r>
              <a:endParaRPr lang="en-AE" sz="2800" dirty="0">
                <a:solidFill>
                  <a:schemeClr val="tx1"/>
                </a:solidFill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680A40F3-9F2F-FC78-B9DA-DEE9E4E87B7B}"/>
              </a:ext>
            </a:extLst>
          </p:cNvPr>
          <p:cNvSpPr/>
          <p:nvPr/>
        </p:nvSpPr>
        <p:spPr>
          <a:xfrm>
            <a:off x="5320901" y="4203369"/>
            <a:ext cx="1485900" cy="8969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3600" dirty="0">
                <a:solidFill>
                  <a:schemeClr val="tx1"/>
                </a:solidFill>
              </a:rPr>
              <a:t>CASA</a:t>
            </a:r>
            <a:endParaRPr lang="en-AE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68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Logica dei </a:t>
            </a:r>
            <a:r>
              <a:rPr lang="it-IT" dirty="0" err="1"/>
              <a:t>RTs</a:t>
            </a:r>
            <a:endParaRPr lang="it-IT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2509BB1-D425-CD11-0EA7-908A41EFAEB6}"/>
              </a:ext>
            </a:extLst>
          </p:cNvPr>
          <p:cNvCxnSpPr/>
          <p:nvPr/>
        </p:nvCxnSpPr>
        <p:spPr>
          <a:xfrm>
            <a:off x="1098151" y="2071941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3E00857-3653-0878-48D6-B87B8C97BFA7}"/>
              </a:ext>
            </a:extLst>
          </p:cNvPr>
          <p:cNvCxnSpPr/>
          <p:nvPr/>
        </p:nvCxnSpPr>
        <p:spPr>
          <a:xfrm>
            <a:off x="1089442" y="2233313"/>
            <a:ext cx="6270172" cy="0"/>
          </a:xfrm>
          <a:prstGeom prst="line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64FE1-CFC6-1049-2965-713DA2EF5163}"/>
              </a:ext>
            </a:extLst>
          </p:cNvPr>
          <p:cNvCxnSpPr/>
          <p:nvPr/>
        </p:nvCxnSpPr>
        <p:spPr>
          <a:xfrm>
            <a:off x="1106859" y="4292891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B3FBC98-50B0-8060-B3A4-FBC5D834EB01}"/>
              </a:ext>
            </a:extLst>
          </p:cNvPr>
          <p:cNvCxnSpPr/>
          <p:nvPr/>
        </p:nvCxnSpPr>
        <p:spPr>
          <a:xfrm>
            <a:off x="1098150" y="4449645"/>
            <a:ext cx="6270172" cy="0"/>
          </a:xfrm>
          <a:prstGeom prst="line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2D08822-1D36-7A3F-67DD-277D302166C0}"/>
              </a:ext>
            </a:extLst>
          </p:cNvPr>
          <p:cNvSpPr txBox="1"/>
          <p:nvPr/>
        </p:nvSpPr>
        <p:spPr>
          <a:xfrm>
            <a:off x="7041751" y="2228959"/>
            <a:ext cx="9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tempo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899A09-60BB-4F9B-AA50-34F9BAD6A314}"/>
              </a:ext>
            </a:extLst>
          </p:cNvPr>
          <p:cNvSpPr txBox="1"/>
          <p:nvPr/>
        </p:nvSpPr>
        <p:spPr>
          <a:xfrm>
            <a:off x="7041752" y="4506251"/>
            <a:ext cx="922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tempo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632A16-9210-0787-C9E0-18B2FD4E05D9}"/>
              </a:ext>
            </a:extLst>
          </p:cNvPr>
          <p:cNvSpPr/>
          <p:nvPr/>
        </p:nvSpPr>
        <p:spPr>
          <a:xfrm>
            <a:off x="1089442" y="1745235"/>
            <a:ext cx="1419497" cy="3222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900" dirty="0"/>
              <a:t>decodifica ortografica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04ED07A-7E4F-3A82-0970-4218D59F4553}"/>
              </a:ext>
            </a:extLst>
          </p:cNvPr>
          <p:cNvSpPr/>
          <p:nvPr/>
        </p:nvSpPr>
        <p:spPr>
          <a:xfrm>
            <a:off x="2513509" y="1745452"/>
            <a:ext cx="1419497" cy="32221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100" i="1" dirty="0"/>
              <a:t>lexical retrieval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BBE14B7-EEF0-BDB8-0BEA-148B19FEAC21}"/>
              </a:ext>
            </a:extLst>
          </p:cNvPr>
          <p:cNvSpPr/>
          <p:nvPr/>
        </p:nvSpPr>
        <p:spPr>
          <a:xfrm>
            <a:off x="3936142" y="1744762"/>
            <a:ext cx="676313" cy="322217"/>
          </a:xfrm>
          <a:prstGeom prst="rect">
            <a:avLst/>
          </a:prstGeom>
          <a:solidFill>
            <a:srgbClr val="FF7E7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800" dirty="0"/>
              <a:t>decisione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5F9C91-7C5A-7F70-8F93-E2721A716A17}"/>
              </a:ext>
            </a:extLst>
          </p:cNvPr>
          <p:cNvSpPr/>
          <p:nvPr/>
        </p:nvSpPr>
        <p:spPr>
          <a:xfrm>
            <a:off x="4612455" y="1745352"/>
            <a:ext cx="676313" cy="322217"/>
          </a:xfrm>
          <a:prstGeom prst="rect">
            <a:avLst/>
          </a:prstGeom>
          <a:solidFill>
            <a:srgbClr val="C1930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600" dirty="0"/>
              <a:t>movimento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29B4D68-2C5D-5799-255B-D909E79109BF}"/>
              </a:ext>
            </a:extLst>
          </p:cNvPr>
          <p:cNvSpPr/>
          <p:nvPr/>
        </p:nvSpPr>
        <p:spPr>
          <a:xfrm>
            <a:off x="3277144" y="3970698"/>
            <a:ext cx="676313" cy="322217"/>
          </a:xfrm>
          <a:prstGeom prst="rect">
            <a:avLst/>
          </a:prstGeom>
          <a:solidFill>
            <a:srgbClr val="FF7E7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800" dirty="0"/>
              <a:t>decisione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B018EA2-8C09-1648-5CD6-27757DEA2959}"/>
              </a:ext>
            </a:extLst>
          </p:cNvPr>
          <p:cNvSpPr/>
          <p:nvPr/>
        </p:nvSpPr>
        <p:spPr>
          <a:xfrm>
            <a:off x="3953457" y="3971288"/>
            <a:ext cx="676313" cy="322217"/>
          </a:xfrm>
          <a:prstGeom prst="rect">
            <a:avLst/>
          </a:prstGeom>
          <a:solidFill>
            <a:srgbClr val="C1930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600" dirty="0"/>
              <a:t>movimento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42DD0ED-48C9-A2CF-21D8-A63C605172A2}"/>
              </a:ext>
            </a:extLst>
          </p:cNvPr>
          <p:cNvSpPr/>
          <p:nvPr/>
        </p:nvSpPr>
        <p:spPr>
          <a:xfrm>
            <a:off x="1103344" y="3970667"/>
            <a:ext cx="1423987" cy="32221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900" dirty="0"/>
              <a:t>decodifica ortografica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C9A0BB3-08AD-EF05-FE7F-39EEEFBD8CCF}"/>
              </a:ext>
            </a:extLst>
          </p:cNvPr>
          <p:cNvSpPr/>
          <p:nvPr/>
        </p:nvSpPr>
        <p:spPr>
          <a:xfrm>
            <a:off x="2527412" y="3970884"/>
            <a:ext cx="747674" cy="32221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50" i="1" dirty="0"/>
              <a:t>lexical retrieval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1ED55A7-EFDD-EA98-D68B-0C47342FD722}"/>
              </a:ext>
            </a:extLst>
          </p:cNvPr>
          <p:cNvCxnSpPr/>
          <p:nvPr/>
        </p:nvCxnSpPr>
        <p:spPr>
          <a:xfrm>
            <a:off x="5284150" y="2071941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2AFD9C2-A3CA-372B-39EC-17140C836ECF}"/>
              </a:ext>
            </a:extLst>
          </p:cNvPr>
          <p:cNvCxnSpPr/>
          <p:nvPr/>
        </p:nvCxnSpPr>
        <p:spPr>
          <a:xfrm>
            <a:off x="4620534" y="4297245"/>
            <a:ext cx="0" cy="304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82BB6E2-D64F-F108-F85C-8A49F6AEA31F}"/>
              </a:ext>
            </a:extLst>
          </p:cNvPr>
          <p:cNvGrpSpPr/>
          <p:nvPr/>
        </p:nvGrpSpPr>
        <p:grpSpPr>
          <a:xfrm>
            <a:off x="397117" y="2367640"/>
            <a:ext cx="1419483" cy="1271374"/>
            <a:chOff x="4467225" y="3429000"/>
            <a:chExt cx="3257550" cy="3214116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FC25A80D-9298-0A50-D043-B7C7BF839C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429000"/>
              <a:ext cx="3257550" cy="3214116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6BE932C-D95F-7127-86B9-2AFA939A823E}"/>
                </a:ext>
              </a:extLst>
            </p:cNvPr>
            <p:cNvSpPr/>
            <p:nvPr/>
          </p:nvSpPr>
          <p:spPr>
            <a:xfrm>
              <a:off x="5334793" y="4328160"/>
              <a:ext cx="1485900" cy="7078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200" dirty="0">
                  <a:solidFill>
                    <a:schemeClr val="tx1"/>
                  </a:solidFill>
                </a:rPr>
                <a:t>LOTO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98DB7F8F-1F8C-C56C-27D1-648C761FBB89}"/>
              </a:ext>
            </a:extLst>
          </p:cNvPr>
          <p:cNvSpPr txBox="1"/>
          <p:nvPr/>
        </p:nvSpPr>
        <p:spPr>
          <a:xfrm>
            <a:off x="6508169" y="2902341"/>
            <a:ext cx="48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RT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7E13578-7D68-9669-43C2-10DFACB982F1}"/>
              </a:ext>
            </a:extLst>
          </p:cNvPr>
          <p:cNvGrpSpPr/>
          <p:nvPr/>
        </p:nvGrpSpPr>
        <p:grpSpPr>
          <a:xfrm>
            <a:off x="379700" y="4624590"/>
            <a:ext cx="1419483" cy="1271374"/>
            <a:chOff x="4467225" y="3429000"/>
            <a:chExt cx="3257550" cy="3214116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30D1815A-7008-29C3-5E89-B37A06D14F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429000"/>
              <a:ext cx="3257550" cy="3214116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2606DA6-80B5-A79A-2A94-BD0A62406EE1}"/>
                </a:ext>
              </a:extLst>
            </p:cNvPr>
            <p:cNvSpPr/>
            <p:nvPr/>
          </p:nvSpPr>
          <p:spPr>
            <a:xfrm>
              <a:off x="5334793" y="4328160"/>
              <a:ext cx="1485900" cy="7078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50" dirty="0">
                  <a:solidFill>
                    <a:schemeClr val="tx1"/>
                  </a:solidFill>
                </a:rPr>
                <a:t>CASA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44" name="Picture 43">
            <a:extLst>
              <a:ext uri="{FF2B5EF4-FFF2-40B4-BE49-F238E27FC236}">
                <a16:creationId xmlns:a16="http://schemas.microsoft.com/office/drawing/2014/main" id="{6C8E124C-04B8-28EA-BB72-598B563C6D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6569" y="2400279"/>
            <a:ext cx="1695161" cy="1271371"/>
          </a:xfrm>
          <a:prstGeom prst="rect">
            <a:avLst/>
          </a:prstGeom>
        </p:spPr>
      </p:pic>
      <p:sp>
        <p:nvSpPr>
          <p:cNvPr id="45" name="Right Arrow 44">
            <a:extLst>
              <a:ext uri="{FF2B5EF4-FFF2-40B4-BE49-F238E27FC236}">
                <a16:creationId xmlns:a16="http://schemas.microsoft.com/office/drawing/2014/main" id="{26B00781-A57C-2D8C-ED6B-6AACA416EAB6}"/>
              </a:ext>
            </a:extLst>
          </p:cNvPr>
          <p:cNvSpPr/>
          <p:nvPr/>
        </p:nvSpPr>
        <p:spPr>
          <a:xfrm>
            <a:off x="6207919" y="3003327"/>
            <a:ext cx="300250" cy="185737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28A6396-FD9F-1A03-17C4-4209A7DDA780}"/>
              </a:ext>
            </a:extLst>
          </p:cNvPr>
          <p:cNvSpPr txBox="1"/>
          <p:nvPr/>
        </p:nvSpPr>
        <p:spPr>
          <a:xfrm>
            <a:off x="6004606" y="5126655"/>
            <a:ext cx="480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RT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DC8E5B1E-BC2E-4929-CCEB-101386592E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3006" y="4624593"/>
            <a:ext cx="1695161" cy="1271371"/>
          </a:xfrm>
          <a:prstGeom prst="rect">
            <a:avLst/>
          </a:prstGeom>
        </p:spPr>
      </p:pic>
      <p:sp>
        <p:nvSpPr>
          <p:cNvPr id="48" name="Right Arrow 47">
            <a:extLst>
              <a:ext uri="{FF2B5EF4-FFF2-40B4-BE49-F238E27FC236}">
                <a16:creationId xmlns:a16="http://schemas.microsoft.com/office/drawing/2014/main" id="{3AE5FEE0-A13A-792A-BB19-F8A190FCA6C5}"/>
              </a:ext>
            </a:extLst>
          </p:cNvPr>
          <p:cNvSpPr/>
          <p:nvPr/>
        </p:nvSpPr>
        <p:spPr>
          <a:xfrm>
            <a:off x="5704356" y="5227641"/>
            <a:ext cx="300250" cy="185737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CD949D5-8F19-4554-9F60-720BD550BE99}"/>
              </a:ext>
            </a:extLst>
          </p:cNvPr>
          <p:cNvSpPr txBox="1"/>
          <p:nvPr/>
        </p:nvSpPr>
        <p:spPr>
          <a:xfrm>
            <a:off x="8204019" y="1619403"/>
            <a:ext cx="32575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/>
              <a:t>Assumendo che i processi di </a:t>
            </a:r>
            <a:r>
              <a:rPr lang="it-IT" sz="2200" dirty="0">
                <a:solidFill>
                  <a:schemeClr val="accent1"/>
                </a:solidFill>
              </a:rPr>
              <a:t>decodifica ortografica</a:t>
            </a:r>
            <a:r>
              <a:rPr lang="it-IT" sz="2200" dirty="0"/>
              <a:t>, </a:t>
            </a:r>
            <a:r>
              <a:rPr lang="it-IT" sz="2200" dirty="0">
                <a:solidFill>
                  <a:srgbClr val="FF7E79"/>
                </a:solidFill>
              </a:rPr>
              <a:t>decisione</a:t>
            </a:r>
            <a:r>
              <a:rPr lang="it-IT" sz="2200" dirty="0"/>
              <a:t> e </a:t>
            </a:r>
            <a:r>
              <a:rPr lang="it-IT" sz="2200" dirty="0">
                <a:solidFill>
                  <a:srgbClr val="C19305"/>
                </a:solidFill>
              </a:rPr>
              <a:t>movimento</a:t>
            </a:r>
            <a:r>
              <a:rPr lang="it-IT" sz="2200" dirty="0"/>
              <a:t> rimangano invariati, è possibile sfruttare i RT per fare inferenze sul processo di </a:t>
            </a:r>
            <a:r>
              <a:rPr lang="it-IT" sz="2200" dirty="0" err="1">
                <a:solidFill>
                  <a:srgbClr val="FF9300"/>
                </a:solidFill>
              </a:rPr>
              <a:t>lexical</a:t>
            </a:r>
            <a:r>
              <a:rPr lang="it-IT" sz="2200" dirty="0">
                <a:solidFill>
                  <a:srgbClr val="FF9300"/>
                </a:solidFill>
              </a:rPr>
              <a:t> </a:t>
            </a:r>
            <a:r>
              <a:rPr lang="it-IT" sz="2200" dirty="0" err="1">
                <a:solidFill>
                  <a:srgbClr val="FF9300"/>
                </a:solidFill>
              </a:rPr>
              <a:t>retrieval</a:t>
            </a:r>
            <a:r>
              <a:rPr lang="it-IT" sz="2200" dirty="0">
                <a:solidFill>
                  <a:srgbClr val="FF9300"/>
                </a:solidFill>
              </a:rPr>
              <a:t>.</a:t>
            </a:r>
            <a:endParaRPr lang="it-IT" sz="2200" b="1" dirty="0">
              <a:solidFill>
                <a:srgbClr val="FF930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C97C359-A714-93CC-91AE-B33C416F94A0}"/>
              </a:ext>
            </a:extLst>
          </p:cNvPr>
          <p:cNvSpPr txBox="1"/>
          <p:nvPr/>
        </p:nvSpPr>
        <p:spPr>
          <a:xfrm>
            <a:off x="8131046" y="5327386"/>
            <a:ext cx="34034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E" dirty="0"/>
              <a:t>Oggi scopriamo insieme </a:t>
            </a:r>
          </a:p>
          <a:p>
            <a:pPr algn="ctr"/>
            <a:r>
              <a:rPr lang="en-AE" dirty="0"/>
              <a:t>tre </a:t>
            </a:r>
            <a:r>
              <a:rPr lang="en-AE" b="1" dirty="0"/>
              <a:t>principi organizzativi </a:t>
            </a:r>
          </a:p>
          <a:p>
            <a:pPr algn="ctr"/>
            <a:r>
              <a:rPr lang="en-AE" b="1" dirty="0"/>
              <a:t>del mental lexicon.</a:t>
            </a:r>
            <a:endParaRPr lang="en-A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10207C-29D4-F30F-DCA0-F30A84A74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18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1805088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1. Frequenza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B8E85F-BAEA-A2C4-7A47-C4C5218909D2}"/>
              </a:ext>
            </a:extLst>
          </p:cNvPr>
          <p:cNvSpPr txBox="1"/>
          <p:nvPr/>
        </p:nvSpPr>
        <p:spPr>
          <a:xfrm>
            <a:off x="1163637" y="1360488"/>
            <a:ext cx="1034415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Per definizione, la </a:t>
            </a:r>
            <a:r>
              <a:rPr lang="it-IT" sz="2200" b="1" dirty="0"/>
              <a:t>frequenza </a:t>
            </a:r>
            <a:r>
              <a:rPr lang="it-IT" sz="2200" dirty="0"/>
              <a:t>è il numero di occorrenze di un determinato fenomeno. Nel caso delle parole, la frequenza è il </a:t>
            </a:r>
            <a:r>
              <a:rPr lang="it-IT" sz="2200" b="1" dirty="0"/>
              <a:t>numero di occorrenze di ciascuna parola</a:t>
            </a:r>
            <a:r>
              <a:rPr lang="it-IT" sz="2200" dirty="0"/>
              <a:t> nel nostro </a:t>
            </a:r>
            <a:r>
              <a:rPr lang="it-IT" sz="2200" i="1" dirty="0"/>
              <a:t>corpus, </a:t>
            </a:r>
            <a:r>
              <a:rPr lang="it-IT" sz="2200" dirty="0"/>
              <a:t>cioè una collezione di testi dalle fonti più disparate.</a:t>
            </a:r>
          </a:p>
          <a:p>
            <a:pPr algn="just"/>
            <a:endParaRPr lang="it-IT" sz="2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821FE6-FFD0-54F1-1DF6-FCD1F09C3CE5}"/>
              </a:ext>
            </a:extLst>
          </p:cNvPr>
          <p:cNvSpPr txBox="1"/>
          <p:nvPr/>
        </p:nvSpPr>
        <p:spPr>
          <a:xfrm>
            <a:off x="1163637" y="2942968"/>
            <a:ext cx="103441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Oggi, i principali corpora linguistici fanno riferimento a giornali, sottotitoli, e social media (prevalentemente, blogs, Twitter/X e Facebook).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B5ED29-9925-DC9C-62BE-392E77B30067}"/>
              </a:ext>
            </a:extLst>
          </p:cNvPr>
          <p:cNvSpPr txBox="1"/>
          <p:nvPr/>
        </p:nvSpPr>
        <p:spPr>
          <a:xfrm>
            <a:off x="3046521" y="6151038"/>
            <a:ext cx="60989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3600" dirty="0">
                <a:hlinkClick r:id="rId3"/>
              </a:rPr>
              <a:t>http://www.lexique.org/</a:t>
            </a:r>
            <a:endParaRPr lang="en-AE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42033D-1FFC-BDFC-6808-47B456BE1797}"/>
              </a:ext>
            </a:extLst>
          </p:cNvPr>
          <p:cNvSpPr txBox="1"/>
          <p:nvPr/>
        </p:nvSpPr>
        <p:spPr>
          <a:xfrm>
            <a:off x="923925" y="5898695"/>
            <a:ext cx="103441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/>
              <a:t>Potete scaricare i database di frequenza lessicale per 66 lingue qui!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38FA59-A526-DD27-64E9-26077AC1D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4850" y="3995664"/>
            <a:ext cx="3162300" cy="1879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A9C641-C99B-E3FB-5F3C-875453532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19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66201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51CF4-F3FE-1945-765D-F3EF173711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78063"/>
            <a:ext cx="9144000" cy="2387600"/>
          </a:xfrm>
        </p:spPr>
        <p:txBody>
          <a:bodyPr>
            <a:normAutofit/>
          </a:bodyPr>
          <a:lstStyle/>
          <a:p>
            <a:r>
              <a:rPr lang="en-AE" sz="4400" dirty="0"/>
              <a:t>Linguistica Generale</a:t>
            </a:r>
            <a:br>
              <a:rPr lang="en-AE" sz="4400" dirty="0"/>
            </a:br>
            <a:br>
              <a:rPr lang="en-AE" sz="4400" dirty="0"/>
            </a:br>
            <a:r>
              <a:rPr lang="en-AE" sz="4000" dirty="0"/>
              <a:t>Lezione 10: “</a:t>
            </a:r>
            <a:r>
              <a:rPr lang="en-US" sz="4000" dirty="0"/>
              <a:t>Lexical access”</a:t>
            </a:r>
            <a:endParaRPr lang="en-AE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2FA75A-387E-55CA-3AD6-EFE8382A7B0A}"/>
              </a:ext>
            </a:extLst>
          </p:cNvPr>
          <p:cNvSpPr/>
          <p:nvPr/>
        </p:nvSpPr>
        <p:spPr>
          <a:xfrm>
            <a:off x="0" y="0"/>
            <a:ext cx="12192000" cy="894338"/>
          </a:xfrm>
          <a:prstGeom prst="rect">
            <a:avLst/>
          </a:prstGeom>
          <a:solidFill>
            <a:srgbClr val="C19305"/>
          </a:solidFill>
          <a:ln>
            <a:solidFill>
              <a:srgbClr val="C193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D0D22B-CA00-66DB-24F3-57B3F62B8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8" y="0"/>
            <a:ext cx="2636354" cy="894338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C42437B2-29D1-C7DA-65D2-A94E4BB074A9}"/>
              </a:ext>
            </a:extLst>
          </p:cNvPr>
          <p:cNvSpPr txBox="1">
            <a:spLocks/>
          </p:cNvSpPr>
          <p:nvPr/>
        </p:nvSpPr>
        <p:spPr>
          <a:xfrm>
            <a:off x="4297639" y="3939200"/>
            <a:ext cx="3596722" cy="46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E" i="1" dirty="0"/>
              <a:t>whatever that means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7BF734C-7AA1-F1F0-F859-6A3AFA3C55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88373"/>
            <a:ext cx="9144000" cy="1418142"/>
          </a:xfrm>
        </p:spPr>
        <p:txBody>
          <a:bodyPr>
            <a:normAutofit/>
          </a:bodyPr>
          <a:lstStyle/>
          <a:p>
            <a:r>
              <a:rPr lang="en-AE" dirty="0"/>
              <a:t>Dr. Roberto Petrosino</a:t>
            </a:r>
          </a:p>
          <a:p>
            <a:r>
              <a:rPr lang="en-AE" dirty="0">
                <a:hlinkClick r:id="rId4"/>
              </a:rPr>
              <a:t>roberto.petrosino@nyu.edu</a:t>
            </a:r>
            <a:r>
              <a:rPr lang="en-AE" dirty="0"/>
              <a:t> ~ </a:t>
            </a:r>
            <a:r>
              <a:rPr lang="en-AE" dirty="0">
                <a:hlinkClick r:id="rId5"/>
              </a:rPr>
              <a:t>www.robertopetrosino.com</a:t>
            </a:r>
            <a:endParaRPr lang="en-AE" dirty="0"/>
          </a:p>
          <a:p>
            <a:r>
              <a:rPr lang="en-AE" dirty="0"/>
              <a:t>10/11/2023</a:t>
            </a:r>
          </a:p>
        </p:txBody>
      </p:sp>
      <p:pic>
        <p:nvPicPr>
          <p:cNvPr id="10" name="Screen Shot 2021-03-12 at 9.47.40 AM.png" descr="Screen Shot 2021-03-12 at 9.47.40 AM.png">
            <a:extLst>
              <a:ext uri="{FF2B5EF4-FFF2-40B4-BE49-F238E27FC236}">
                <a16:creationId xmlns:a16="http://schemas.microsoft.com/office/drawing/2014/main" id="{8F66BF91-F746-BC2E-0225-409476C40C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7823" y="4651983"/>
            <a:ext cx="2636354" cy="7151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7130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Frequenza e </a:t>
            </a:r>
            <a:r>
              <a:rPr lang="it-IT" dirty="0" err="1"/>
              <a:t>RTs</a:t>
            </a:r>
            <a:endParaRPr lang="it-I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B8E85F-BAEA-A2C4-7A47-C4C5218909D2}"/>
              </a:ext>
            </a:extLst>
          </p:cNvPr>
          <p:cNvSpPr txBox="1"/>
          <p:nvPr/>
        </p:nvSpPr>
        <p:spPr>
          <a:xfrm>
            <a:off x="1163637" y="1360488"/>
            <a:ext cx="44500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Cosa ci dice questo grafico?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3FFA823-D063-257E-E2C6-86B6E6E8B716}"/>
              </a:ext>
            </a:extLst>
          </p:cNvPr>
          <p:cNvGrpSpPr/>
          <p:nvPr/>
        </p:nvGrpSpPr>
        <p:grpSpPr>
          <a:xfrm>
            <a:off x="6432286" y="1244107"/>
            <a:ext cx="5255381" cy="4936603"/>
            <a:chOff x="6432286" y="1244107"/>
            <a:chExt cx="5255381" cy="493660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346815B-CAE1-1DC3-3119-A143CB147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49958" y="1244107"/>
              <a:ext cx="5057829" cy="493660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074D8D2-2129-CDC5-A02D-0D73EBB3E654}"/>
                </a:ext>
              </a:extLst>
            </p:cNvPr>
            <p:cNvSpPr txBox="1"/>
            <p:nvPr/>
          </p:nvSpPr>
          <p:spPr>
            <a:xfrm rot="16200000">
              <a:off x="4364497" y="3311896"/>
              <a:ext cx="4566466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200" dirty="0"/>
                <a:t>RT (</a:t>
              </a:r>
              <a:r>
                <a:rPr lang="it-IT" sz="2200" dirty="0" err="1"/>
                <a:t>ms</a:t>
              </a:r>
              <a:r>
                <a:rPr lang="it-IT" sz="2200" dirty="0"/>
                <a:t>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C52CDB-EA99-BFF1-2ACB-B976A35AD924}"/>
                </a:ext>
              </a:extLst>
            </p:cNvPr>
            <p:cNvSpPr txBox="1"/>
            <p:nvPr/>
          </p:nvSpPr>
          <p:spPr>
            <a:xfrm>
              <a:off x="7121201" y="5749823"/>
              <a:ext cx="4566466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200" dirty="0"/>
                <a:t>frequenza (log)</a:t>
              </a: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A8005B-2193-5E9B-4B5A-88764D1E4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20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7691872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Frequenza e </a:t>
            </a:r>
            <a:r>
              <a:rPr lang="it-IT" dirty="0" err="1"/>
              <a:t>RTs</a:t>
            </a:r>
            <a:endParaRPr lang="it-I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B8E85F-BAEA-A2C4-7A47-C4C5218909D2}"/>
              </a:ext>
            </a:extLst>
          </p:cNvPr>
          <p:cNvSpPr txBox="1"/>
          <p:nvPr/>
        </p:nvSpPr>
        <p:spPr>
          <a:xfrm>
            <a:off x="1163637" y="1803552"/>
            <a:ext cx="4450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>
                <a:solidFill>
                  <a:srgbClr val="FF0000"/>
                </a:solidFill>
              </a:rPr>
              <a:t>Più frequente è una parola, minore è il tempo impiegato per riconoscerla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3FFA823-D063-257E-E2C6-86B6E6E8B716}"/>
              </a:ext>
            </a:extLst>
          </p:cNvPr>
          <p:cNvGrpSpPr/>
          <p:nvPr/>
        </p:nvGrpSpPr>
        <p:grpSpPr>
          <a:xfrm>
            <a:off x="6432286" y="1244107"/>
            <a:ext cx="5255381" cy="4936603"/>
            <a:chOff x="6432286" y="1244107"/>
            <a:chExt cx="5255381" cy="493660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346815B-CAE1-1DC3-3119-A143CB147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49958" y="1244107"/>
              <a:ext cx="5057829" cy="493660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074D8D2-2129-CDC5-A02D-0D73EBB3E654}"/>
                </a:ext>
              </a:extLst>
            </p:cNvPr>
            <p:cNvSpPr txBox="1"/>
            <p:nvPr/>
          </p:nvSpPr>
          <p:spPr>
            <a:xfrm rot="16200000">
              <a:off x="4364497" y="3311896"/>
              <a:ext cx="4566466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200" dirty="0"/>
                <a:t>RT (</a:t>
              </a:r>
              <a:r>
                <a:rPr lang="it-IT" sz="2200" dirty="0" err="1"/>
                <a:t>ms</a:t>
              </a:r>
              <a:r>
                <a:rPr lang="it-IT" sz="2200" dirty="0"/>
                <a:t>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C52CDB-EA99-BFF1-2ACB-B976A35AD924}"/>
                </a:ext>
              </a:extLst>
            </p:cNvPr>
            <p:cNvSpPr txBox="1"/>
            <p:nvPr/>
          </p:nvSpPr>
          <p:spPr>
            <a:xfrm>
              <a:off x="7121201" y="5749823"/>
              <a:ext cx="4566466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200" dirty="0"/>
                <a:t>frequenza (log)</a:t>
              </a:r>
            </a:p>
          </p:txBody>
        </p:sp>
      </p:grp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4240E101-049F-0FC0-EF9B-6C46F03107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60058623"/>
              </p:ext>
            </p:extLst>
          </p:nvPr>
        </p:nvGraphicFramePr>
        <p:xfrm>
          <a:off x="1291389" y="3104585"/>
          <a:ext cx="4263971" cy="3551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567CC86-6E8C-6862-0AC7-52B264F0464D}"/>
              </a:ext>
            </a:extLst>
          </p:cNvPr>
          <p:cNvSpPr txBox="1"/>
          <p:nvPr/>
        </p:nvSpPr>
        <p:spPr>
          <a:xfrm>
            <a:off x="1163637" y="1360488"/>
            <a:ext cx="44500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Cosa ci dice questo grafico?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C857-BEA6-9254-30F4-02ECFBCB6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21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397937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3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3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 uiExpand="1">
        <p:bldSub>
          <a:bldChart bld="seriesEl"/>
        </p:bldSub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Frequenza e </a:t>
            </a:r>
            <a:r>
              <a:rPr lang="it-IT" dirty="0" err="1"/>
              <a:t>RTs</a:t>
            </a:r>
            <a:endParaRPr lang="it-I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B8E85F-BAEA-A2C4-7A47-C4C5218909D2}"/>
              </a:ext>
            </a:extLst>
          </p:cNvPr>
          <p:cNvSpPr txBox="1"/>
          <p:nvPr/>
        </p:nvSpPr>
        <p:spPr>
          <a:xfrm>
            <a:off x="1163637" y="1360488"/>
            <a:ext cx="4450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>
                <a:solidFill>
                  <a:srgbClr val="FF0000"/>
                </a:solidFill>
              </a:rPr>
              <a:t>Più frequente è una parola, minore è il tempo impiegato per riconoscerla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3FFA823-D063-257E-E2C6-86B6E6E8B716}"/>
              </a:ext>
            </a:extLst>
          </p:cNvPr>
          <p:cNvGrpSpPr/>
          <p:nvPr/>
        </p:nvGrpSpPr>
        <p:grpSpPr>
          <a:xfrm>
            <a:off x="6432286" y="1244107"/>
            <a:ext cx="5255381" cy="4936603"/>
            <a:chOff x="6432286" y="1244107"/>
            <a:chExt cx="5255381" cy="493660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346815B-CAE1-1DC3-3119-A143CB147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49958" y="1244107"/>
              <a:ext cx="5057829" cy="493660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074D8D2-2129-CDC5-A02D-0D73EBB3E654}"/>
                </a:ext>
              </a:extLst>
            </p:cNvPr>
            <p:cNvSpPr txBox="1"/>
            <p:nvPr/>
          </p:nvSpPr>
          <p:spPr>
            <a:xfrm rot="16200000">
              <a:off x="4364497" y="3311896"/>
              <a:ext cx="4566466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200" dirty="0"/>
                <a:t>RT (</a:t>
              </a:r>
              <a:r>
                <a:rPr lang="it-IT" sz="2200" dirty="0" err="1"/>
                <a:t>ms</a:t>
              </a:r>
              <a:r>
                <a:rPr lang="it-IT" sz="2200" dirty="0"/>
                <a:t>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C52CDB-EA99-BFF1-2ACB-B976A35AD924}"/>
                </a:ext>
              </a:extLst>
            </p:cNvPr>
            <p:cNvSpPr txBox="1"/>
            <p:nvPr/>
          </p:nvSpPr>
          <p:spPr>
            <a:xfrm>
              <a:off x="7121201" y="5749823"/>
              <a:ext cx="4566466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200" dirty="0"/>
                <a:t>frequenza (log)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83F842A-691B-B786-C7A5-A1CFE07E70EE}"/>
              </a:ext>
            </a:extLst>
          </p:cNvPr>
          <p:cNvSpPr txBox="1"/>
          <p:nvPr/>
        </p:nvSpPr>
        <p:spPr>
          <a:xfrm>
            <a:off x="1185938" y="2400113"/>
            <a:ext cx="475322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L’effetto di frequenza è stato riscontrato in tutte le lingue testate, mantenendo costanti possibili </a:t>
            </a:r>
            <a:r>
              <a:rPr lang="it-IT" sz="2200" b="1" dirty="0"/>
              <a:t>variabili confondenti </a:t>
            </a:r>
            <a:r>
              <a:rPr lang="it-IT" sz="2200" dirty="0"/>
              <a:t>(per esempio, lunghezza).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1975BE-8B7E-F654-ED10-4C1A54D327A7}"/>
              </a:ext>
            </a:extLst>
          </p:cNvPr>
          <p:cNvSpPr txBox="1"/>
          <p:nvPr/>
        </p:nvSpPr>
        <p:spPr>
          <a:xfrm>
            <a:off x="1185938" y="4216887"/>
            <a:ext cx="475322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L’effetto di frequenza ha anche un suo senso: le parole più frequenti sono quelle più usate, e di conseguenza sono anche quelle che hanno bisogno di essere recuperate nel minor tempo possibile.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FBFBB7-8C16-3952-254D-73784374C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22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6412370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589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Un modello di accesso lessicale:</a:t>
            </a:r>
            <a:br>
              <a:rPr lang="it-IT" dirty="0"/>
            </a:br>
            <a:r>
              <a:rPr lang="it-IT" dirty="0"/>
              <a:t>the </a:t>
            </a:r>
            <a:r>
              <a:rPr lang="it-IT" i="1" dirty="0"/>
              <a:t>activation model</a:t>
            </a:r>
            <a:br>
              <a:rPr lang="it-IT" dirty="0"/>
            </a:br>
            <a:r>
              <a:rPr lang="it-IT" sz="2000" dirty="0"/>
              <a:t>(prima bozza)</a:t>
            </a:r>
            <a:endParaRPr lang="it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3F842A-691B-B786-C7A5-A1CFE07E70EE}"/>
              </a:ext>
            </a:extLst>
          </p:cNvPr>
          <p:cNvSpPr txBox="1"/>
          <p:nvPr/>
        </p:nvSpPr>
        <p:spPr>
          <a:xfrm>
            <a:off x="1163636" y="2044672"/>
            <a:ext cx="1019016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Tutto okay fin ora, ma il nostro lavoro non è finito certo qui!</a:t>
            </a:r>
          </a:p>
          <a:p>
            <a:pPr algn="just"/>
            <a:endParaRPr lang="it-IT" sz="2200" dirty="0"/>
          </a:p>
          <a:p>
            <a:pPr algn="just"/>
            <a:r>
              <a:rPr lang="it-IT" sz="2200" dirty="0"/>
              <a:t>Se la frequenza è un principio organizzativo del lessico mentale, </a:t>
            </a:r>
            <a:r>
              <a:rPr lang="it-IT" sz="2200" b="1" dirty="0"/>
              <a:t>come funziona? </a:t>
            </a:r>
            <a:r>
              <a:rPr lang="it-IT" sz="2200" dirty="0"/>
              <a:t>Qual è il </a:t>
            </a:r>
            <a:r>
              <a:rPr lang="it-IT" sz="2200" b="1" dirty="0"/>
              <a:t>meccanismo</a:t>
            </a:r>
            <a:r>
              <a:rPr lang="it-IT" sz="2200" dirty="0"/>
              <a:t> per cui la frequenza di una parola influisce sul suo riconoscimento (e di conseguenza sul relativo RT)?</a:t>
            </a:r>
            <a:endParaRPr lang="it-IT" sz="2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CC0A41-1920-4FD5-AE69-A3D0D1B5D26E}"/>
              </a:ext>
            </a:extLst>
          </p:cNvPr>
          <p:cNvSpPr txBox="1"/>
          <p:nvPr/>
        </p:nvSpPr>
        <p:spPr>
          <a:xfrm>
            <a:off x="1163636" y="3809637"/>
            <a:ext cx="44500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it-IT" sz="2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CE63AA-D850-F835-D56A-B3B20A33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23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529082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589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Un modello di accesso lessicale:</a:t>
            </a:r>
            <a:br>
              <a:rPr lang="it-IT" dirty="0"/>
            </a:br>
            <a:r>
              <a:rPr lang="it-IT" dirty="0"/>
              <a:t>the </a:t>
            </a:r>
            <a:r>
              <a:rPr lang="it-IT" i="1" dirty="0"/>
              <a:t>activation model</a:t>
            </a:r>
            <a:br>
              <a:rPr lang="it-IT" dirty="0"/>
            </a:br>
            <a:r>
              <a:rPr lang="it-IT" sz="2000" dirty="0"/>
              <a:t>(prima bozza)</a:t>
            </a:r>
            <a:endParaRPr lang="it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3F842A-691B-B786-C7A5-A1CFE07E70EE}"/>
              </a:ext>
            </a:extLst>
          </p:cNvPr>
          <p:cNvSpPr txBox="1"/>
          <p:nvPr/>
        </p:nvSpPr>
        <p:spPr>
          <a:xfrm>
            <a:off x="1163636" y="2044672"/>
            <a:ext cx="101901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Tutto okay fin ora, ma il nostro lavoro non è finito certo qui!</a:t>
            </a:r>
          </a:p>
          <a:p>
            <a:pPr algn="just"/>
            <a:endParaRPr lang="it-IT" sz="2200" dirty="0"/>
          </a:p>
          <a:p>
            <a:pPr algn="just"/>
            <a:r>
              <a:rPr lang="it-IT" sz="2200" dirty="0"/>
              <a:t>Se la frequenza è un principio organizzativo del lessico mentale, </a:t>
            </a:r>
            <a:r>
              <a:rPr lang="it-IT" sz="2200" b="1" dirty="0"/>
              <a:t>come funziona? </a:t>
            </a:r>
            <a:r>
              <a:rPr lang="it-IT" sz="2200" dirty="0"/>
              <a:t>Qual è il </a:t>
            </a:r>
            <a:r>
              <a:rPr lang="it-IT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meccanismo</a:t>
            </a:r>
            <a:r>
              <a:rPr lang="it-IT" sz="2200" dirty="0"/>
              <a:t> per cui la frequenza di una parola influisce sul suo riconoscimento (e di conseguenza sul relativo RT)?</a:t>
            </a:r>
            <a:endParaRPr lang="it-IT" sz="2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CC0A41-1920-4FD5-AE69-A3D0D1B5D26E}"/>
              </a:ext>
            </a:extLst>
          </p:cNvPr>
          <p:cNvSpPr txBox="1"/>
          <p:nvPr/>
        </p:nvSpPr>
        <p:spPr>
          <a:xfrm>
            <a:off x="1163636" y="3809637"/>
            <a:ext cx="44500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it-IT" sz="2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1975BE-8B7E-F654-ED10-4C1A54D327A7}"/>
              </a:ext>
            </a:extLst>
          </p:cNvPr>
          <p:cNvSpPr txBox="1"/>
          <p:nvPr/>
        </p:nvSpPr>
        <p:spPr>
          <a:xfrm>
            <a:off x="1163636" y="4046791"/>
            <a:ext cx="1019016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Un possibile meccanismo è basato sull’idea di </a:t>
            </a:r>
            <a:r>
              <a:rPr lang="it-IT" sz="2200" b="1" dirty="0"/>
              <a:t>energia di attivazione. </a:t>
            </a:r>
            <a:r>
              <a:rPr lang="it-IT" sz="2200" dirty="0"/>
              <a:t>Quando un certo stimolo (es. una parola, o un’immagine) viene presentata, la relativa rappresentazione mentale comincia a essere attivata e, dopo una certa </a:t>
            </a:r>
            <a:r>
              <a:rPr lang="it-IT" sz="2200" i="1" dirty="0"/>
              <a:t>soglia di attivazione</a:t>
            </a:r>
            <a:r>
              <a:rPr lang="it-IT" sz="2200" dirty="0"/>
              <a:t>, può essere percepito consciamente e quindi riconosciute.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CE63AA-D850-F835-D56A-B3B20A332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24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3277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589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Un modello di accesso lessicale:</a:t>
            </a:r>
            <a:br>
              <a:rPr lang="it-IT" dirty="0"/>
            </a:br>
            <a:r>
              <a:rPr lang="it-IT" dirty="0"/>
              <a:t>the </a:t>
            </a:r>
            <a:r>
              <a:rPr lang="it-IT" i="1" dirty="0"/>
              <a:t>activation model</a:t>
            </a:r>
            <a:br>
              <a:rPr lang="it-IT" dirty="0"/>
            </a:br>
            <a:r>
              <a:rPr lang="it-IT" sz="2000" dirty="0"/>
              <a:t>(prima bozza)</a:t>
            </a:r>
            <a:endParaRPr lang="it-IT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3F842A-691B-B786-C7A5-A1CFE07E70EE}"/>
              </a:ext>
            </a:extLst>
          </p:cNvPr>
          <p:cNvSpPr txBox="1"/>
          <p:nvPr/>
        </p:nvSpPr>
        <p:spPr>
          <a:xfrm>
            <a:off x="1040296" y="3054350"/>
            <a:ext cx="101901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L’idea che gli stimoli esterni attivino le relative rappresentazioni mentali (o </a:t>
            </a:r>
            <a:r>
              <a:rPr lang="it-IT" sz="2200" i="1" dirty="0"/>
              <a:t>nodi</a:t>
            </a:r>
            <a:r>
              <a:rPr lang="it-IT" sz="2200" dirty="0"/>
              <a:t>) viene presa dai modelli computazionali (</a:t>
            </a:r>
            <a:r>
              <a:rPr lang="it-IT" sz="2200" i="1" dirty="0" err="1"/>
              <a:t>neural</a:t>
            </a:r>
            <a:r>
              <a:rPr lang="it-IT" sz="2200" i="1" dirty="0"/>
              <a:t> networks</a:t>
            </a:r>
            <a:r>
              <a:rPr lang="it-IT" sz="2200" dirty="0"/>
              <a:t>), che a loro volta riprendono il meccanismo biologico di eccitazione neuronale.</a:t>
            </a:r>
            <a:endParaRPr lang="it-IT" sz="2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CC0A41-1920-4FD5-AE69-A3D0D1B5D26E}"/>
              </a:ext>
            </a:extLst>
          </p:cNvPr>
          <p:cNvSpPr txBox="1"/>
          <p:nvPr/>
        </p:nvSpPr>
        <p:spPr>
          <a:xfrm>
            <a:off x="1040296" y="3777625"/>
            <a:ext cx="44500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it-IT" sz="2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3FDAA0-5F9B-C2C0-0746-BAFC9E902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25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9954539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589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Un modello di accesso lessicale:</a:t>
            </a:r>
            <a:br>
              <a:rPr lang="it-IT" dirty="0"/>
            </a:br>
            <a:r>
              <a:rPr lang="it-IT" dirty="0"/>
              <a:t>the </a:t>
            </a:r>
            <a:r>
              <a:rPr lang="it-IT" i="1" dirty="0"/>
              <a:t>activation model</a:t>
            </a:r>
            <a:br>
              <a:rPr lang="it-IT" dirty="0"/>
            </a:br>
            <a:r>
              <a:rPr lang="it-IT" sz="2000" dirty="0"/>
              <a:t>(prima bozza)</a:t>
            </a:r>
            <a:endParaRPr lang="it-IT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CC0A41-1920-4FD5-AE69-A3D0D1B5D26E}"/>
              </a:ext>
            </a:extLst>
          </p:cNvPr>
          <p:cNvSpPr txBox="1"/>
          <p:nvPr/>
        </p:nvSpPr>
        <p:spPr>
          <a:xfrm>
            <a:off x="1163636" y="3809637"/>
            <a:ext cx="44500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it-IT" sz="2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E07289B-2953-FFE3-4AEC-20271717CF0B}"/>
              </a:ext>
            </a:extLst>
          </p:cNvPr>
          <p:cNvGrpSpPr/>
          <p:nvPr/>
        </p:nvGrpSpPr>
        <p:grpSpPr>
          <a:xfrm>
            <a:off x="618523" y="1322016"/>
            <a:ext cx="5608315" cy="5485382"/>
            <a:chOff x="2149655" y="3562215"/>
            <a:chExt cx="3538775" cy="334410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714D1B7-639B-7160-0A50-58886DF58328}"/>
                </a:ext>
              </a:extLst>
            </p:cNvPr>
            <p:cNvGrpSpPr/>
            <p:nvPr/>
          </p:nvGrpSpPr>
          <p:grpSpPr>
            <a:xfrm>
              <a:off x="2256903" y="3562215"/>
              <a:ext cx="3356818" cy="3295785"/>
              <a:chOff x="2256903" y="3562215"/>
              <a:chExt cx="3356818" cy="3295785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0BE5CAE1-4DE2-AEEC-8B4C-C253BC352F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6903" y="3562215"/>
                <a:ext cx="3356818" cy="3295785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CF52992-ECDC-B304-5857-B17580EE4410}"/>
                  </a:ext>
                </a:extLst>
              </p:cNvPr>
              <p:cNvSpPr txBox="1"/>
              <p:nvPr/>
            </p:nvSpPr>
            <p:spPr>
              <a:xfrm>
                <a:off x="2684143" y="3586163"/>
                <a:ext cx="2000936" cy="52137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it-IT" sz="2200" dirty="0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A37B64-391A-44F2-0EEB-CBCB2BF26B91}"/>
                </a:ext>
              </a:extLst>
            </p:cNvPr>
            <p:cNvSpPr txBox="1"/>
            <p:nvPr/>
          </p:nvSpPr>
          <p:spPr>
            <a:xfrm rot="16200000">
              <a:off x="1205423" y="4950352"/>
              <a:ext cx="2319351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200" dirty="0"/>
                <a:t>activation (</a:t>
              </a:r>
              <a:r>
                <a:rPr lang="el-GR" sz="2200" dirty="0"/>
                <a:t>μ</a:t>
              </a:r>
              <a:r>
                <a:rPr lang="it-IT" sz="2200" dirty="0"/>
                <a:t>V)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82A723-4B73-54CB-CCB4-3B3E07C5ED1D}"/>
                </a:ext>
              </a:extLst>
            </p:cNvPr>
            <p:cNvSpPr txBox="1"/>
            <p:nvPr/>
          </p:nvSpPr>
          <p:spPr>
            <a:xfrm>
              <a:off x="2523646" y="5601102"/>
              <a:ext cx="1054208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i="1" dirty="0" err="1"/>
                <a:t>stato</a:t>
              </a:r>
              <a:r>
                <a:rPr lang="en-US" sz="1050" i="1" dirty="0"/>
                <a:t> </a:t>
              </a:r>
              <a:r>
                <a:rPr lang="en-US" sz="1050" i="1" dirty="0" err="1"/>
                <a:t>iniziale</a:t>
              </a:r>
              <a:endParaRPr lang="it-IT" sz="1050" i="1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7617FAE-6E98-5E09-7745-90EBA77B6EF6}"/>
                </a:ext>
              </a:extLst>
            </p:cNvPr>
            <p:cNvCxnSpPr>
              <a:cxnSpLocks/>
            </p:cNvCxnSpPr>
            <p:nvPr/>
          </p:nvCxnSpPr>
          <p:spPr>
            <a:xfrm>
              <a:off x="2684143" y="4629873"/>
              <a:ext cx="2828076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AD34A1-B1E8-3928-B1DB-8522F8EC25ED}"/>
                </a:ext>
              </a:extLst>
            </p:cNvPr>
            <p:cNvSpPr txBox="1"/>
            <p:nvPr/>
          </p:nvSpPr>
          <p:spPr>
            <a:xfrm>
              <a:off x="3265339" y="6482104"/>
              <a:ext cx="481452" cy="1407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i="1" dirty="0" err="1"/>
                <a:t>stimolo</a:t>
              </a:r>
              <a:endParaRPr lang="it-IT" sz="900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F7FBFD7-764D-8AEC-0437-118B377D1CCB}"/>
                </a:ext>
              </a:extLst>
            </p:cNvPr>
            <p:cNvSpPr txBox="1"/>
            <p:nvPr/>
          </p:nvSpPr>
          <p:spPr>
            <a:xfrm>
              <a:off x="4094640" y="4472589"/>
              <a:ext cx="1593790" cy="1547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i="1" dirty="0" err="1"/>
                <a:t>soglia</a:t>
              </a:r>
              <a:r>
                <a:rPr lang="en-US" sz="1050" i="1" dirty="0"/>
                <a:t> di </a:t>
              </a:r>
              <a:r>
                <a:rPr lang="en-US" sz="1050" i="1" dirty="0" err="1"/>
                <a:t>attivazione</a:t>
              </a:r>
              <a:endParaRPr lang="it-IT" sz="1050" i="1" dirty="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94B5CF0-4E27-64C3-41E8-3430F15B65CF}"/>
                </a:ext>
              </a:extLst>
            </p:cNvPr>
            <p:cNvCxnSpPr>
              <a:cxnSpLocks/>
            </p:cNvCxnSpPr>
            <p:nvPr/>
          </p:nvCxnSpPr>
          <p:spPr>
            <a:xfrm>
              <a:off x="3841616" y="4629873"/>
              <a:ext cx="0" cy="1886100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3F1480D-17C3-D79B-24E6-217ED273A9F7}"/>
                </a:ext>
              </a:extLst>
            </p:cNvPr>
            <p:cNvCxnSpPr>
              <a:cxnSpLocks/>
            </p:cNvCxnSpPr>
            <p:nvPr/>
          </p:nvCxnSpPr>
          <p:spPr>
            <a:xfrm>
              <a:off x="3520957" y="5748893"/>
              <a:ext cx="0" cy="767080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BF98408-3E2A-7EEC-0999-2BAF81427A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84612" y="6520220"/>
              <a:ext cx="514794" cy="386096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D4A8E26-38CB-01C4-803C-5F80F97751CF}"/>
              </a:ext>
            </a:extLst>
          </p:cNvPr>
          <p:cNvSpPr txBox="1"/>
          <p:nvPr/>
        </p:nvSpPr>
        <p:spPr>
          <a:xfrm>
            <a:off x="6419215" y="2915892"/>
            <a:ext cx="492791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Il tempo che un nodo neurale impiega per oltrepassare la soglia di attivazione corrisponde al tempo di risposta (=RT) in un </a:t>
            </a:r>
            <a:r>
              <a:rPr lang="it-IT" sz="2200" dirty="0" err="1"/>
              <a:t>lexical</a:t>
            </a:r>
            <a:r>
              <a:rPr lang="it-IT" sz="2200" dirty="0"/>
              <a:t> </a:t>
            </a:r>
            <a:r>
              <a:rPr lang="it-IT" sz="2200" dirty="0" err="1"/>
              <a:t>decision</a:t>
            </a:r>
            <a:r>
              <a:rPr lang="it-IT" sz="2200" dirty="0"/>
              <a:t> task.</a:t>
            </a:r>
          </a:p>
        </p:txBody>
      </p:sp>
      <p:sp>
        <p:nvSpPr>
          <p:cNvPr id="11" name="Left-Right Arrow 10">
            <a:extLst>
              <a:ext uri="{FF2B5EF4-FFF2-40B4-BE49-F238E27FC236}">
                <a16:creationId xmlns:a16="http://schemas.microsoft.com/office/drawing/2014/main" id="{1A0171FC-7077-9023-C93B-D91D0C021943}"/>
              </a:ext>
            </a:extLst>
          </p:cNvPr>
          <p:cNvSpPr/>
          <p:nvPr/>
        </p:nvSpPr>
        <p:spPr>
          <a:xfrm>
            <a:off x="2791787" y="5725800"/>
            <a:ext cx="508187" cy="128829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2B4574-7990-AA31-1C2F-672191264DE2}"/>
              </a:ext>
            </a:extLst>
          </p:cNvPr>
          <p:cNvSpPr txBox="1"/>
          <p:nvPr/>
        </p:nvSpPr>
        <p:spPr>
          <a:xfrm>
            <a:off x="2664373" y="5547308"/>
            <a:ext cx="7630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/>
              <a:t>RT</a:t>
            </a:r>
            <a:endParaRPr lang="it-IT" sz="900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5F54C6-CF61-DBBB-28B4-7FC8B27FB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26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398936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589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Un modello di accesso lessicale:</a:t>
            </a:r>
            <a:br>
              <a:rPr lang="it-IT" dirty="0"/>
            </a:br>
            <a:r>
              <a:rPr lang="it-IT" dirty="0"/>
              <a:t>the </a:t>
            </a:r>
            <a:r>
              <a:rPr lang="it-IT" i="1" dirty="0"/>
              <a:t>activation model</a:t>
            </a:r>
            <a:br>
              <a:rPr lang="it-IT" dirty="0"/>
            </a:br>
            <a:r>
              <a:rPr lang="it-IT" sz="2000" dirty="0"/>
              <a:t>(prima bozza)</a:t>
            </a:r>
            <a:endParaRPr lang="it-IT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CC0A41-1920-4FD5-AE69-A3D0D1B5D26E}"/>
              </a:ext>
            </a:extLst>
          </p:cNvPr>
          <p:cNvSpPr txBox="1"/>
          <p:nvPr/>
        </p:nvSpPr>
        <p:spPr>
          <a:xfrm>
            <a:off x="1163636" y="3809637"/>
            <a:ext cx="445008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it-IT" sz="2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4A8E26-38CB-01C4-803C-5F80F97751CF}"/>
              </a:ext>
            </a:extLst>
          </p:cNvPr>
          <p:cNvSpPr txBox="1"/>
          <p:nvPr/>
        </p:nvSpPr>
        <p:spPr>
          <a:xfrm>
            <a:off x="6419215" y="2915892"/>
            <a:ext cx="49279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200" dirty="0"/>
              <a:t>Nel caso delle parole, lo stato iniziale di attivazione è il modo in cui la frequenza è espressa (</a:t>
            </a:r>
            <a:r>
              <a:rPr lang="it-IT" sz="2200" i="1" dirty="0" err="1"/>
              <a:t>encoded</a:t>
            </a:r>
            <a:r>
              <a:rPr lang="it-IT" sz="2200" dirty="0"/>
              <a:t>) nel modello.</a:t>
            </a:r>
          </a:p>
          <a:p>
            <a:pPr algn="just"/>
            <a:endParaRPr lang="it-IT" sz="2200" dirty="0"/>
          </a:p>
          <a:p>
            <a:pPr algn="just"/>
            <a:r>
              <a:rPr lang="it-IT" sz="2200" dirty="0"/>
              <a:t>Parole più frequenti avranno uno stato iniziale di attivazione più elevato rispetto a parole meno frequenti.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E07289B-2953-FFE3-4AEC-20271717CF0B}"/>
              </a:ext>
            </a:extLst>
          </p:cNvPr>
          <p:cNvGrpSpPr/>
          <p:nvPr/>
        </p:nvGrpSpPr>
        <p:grpSpPr>
          <a:xfrm>
            <a:off x="618523" y="1322016"/>
            <a:ext cx="5608315" cy="5485382"/>
            <a:chOff x="2149655" y="3562215"/>
            <a:chExt cx="3538775" cy="334410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714D1B7-639B-7160-0A50-58886DF58328}"/>
                </a:ext>
              </a:extLst>
            </p:cNvPr>
            <p:cNvGrpSpPr/>
            <p:nvPr/>
          </p:nvGrpSpPr>
          <p:grpSpPr>
            <a:xfrm>
              <a:off x="2256903" y="3562215"/>
              <a:ext cx="3356818" cy="3295785"/>
              <a:chOff x="2256903" y="3562215"/>
              <a:chExt cx="3356818" cy="3295785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0BE5CAE1-4DE2-AEEC-8B4C-C253BC352F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6903" y="3562215"/>
                <a:ext cx="3356818" cy="3295785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CF52992-ECDC-B304-5857-B17580EE4410}"/>
                  </a:ext>
                </a:extLst>
              </p:cNvPr>
              <p:cNvSpPr txBox="1"/>
              <p:nvPr/>
            </p:nvSpPr>
            <p:spPr>
              <a:xfrm>
                <a:off x="2684143" y="3586163"/>
                <a:ext cx="2000936" cy="52137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endParaRPr lang="it-IT" sz="2200" dirty="0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CA37B64-391A-44F2-0EEB-CBCB2BF26B91}"/>
                </a:ext>
              </a:extLst>
            </p:cNvPr>
            <p:cNvSpPr txBox="1"/>
            <p:nvPr/>
          </p:nvSpPr>
          <p:spPr>
            <a:xfrm rot="16200000">
              <a:off x="1205423" y="4950352"/>
              <a:ext cx="2319351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200" dirty="0"/>
                <a:t>activation (</a:t>
              </a:r>
              <a:r>
                <a:rPr lang="el-GR" sz="2200" dirty="0"/>
                <a:t>μ</a:t>
              </a:r>
              <a:r>
                <a:rPr lang="it-IT" sz="2200" dirty="0"/>
                <a:t>V)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82A723-4B73-54CB-CCB4-3B3E07C5ED1D}"/>
                </a:ext>
              </a:extLst>
            </p:cNvPr>
            <p:cNvSpPr txBox="1"/>
            <p:nvPr/>
          </p:nvSpPr>
          <p:spPr>
            <a:xfrm>
              <a:off x="2523646" y="5601102"/>
              <a:ext cx="1054208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i="1" dirty="0" err="1"/>
                <a:t>stato</a:t>
              </a:r>
              <a:r>
                <a:rPr lang="en-US" sz="1050" i="1" dirty="0"/>
                <a:t> </a:t>
              </a:r>
              <a:r>
                <a:rPr lang="en-US" sz="1050" i="1" dirty="0" err="1"/>
                <a:t>iniziale</a:t>
              </a:r>
              <a:endParaRPr lang="it-IT" sz="1050" i="1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7617FAE-6E98-5E09-7745-90EBA77B6EF6}"/>
                </a:ext>
              </a:extLst>
            </p:cNvPr>
            <p:cNvCxnSpPr>
              <a:cxnSpLocks/>
            </p:cNvCxnSpPr>
            <p:nvPr/>
          </p:nvCxnSpPr>
          <p:spPr>
            <a:xfrm>
              <a:off x="2684143" y="4629873"/>
              <a:ext cx="2828076" cy="0"/>
            </a:xfrm>
            <a:prstGeom prst="line">
              <a:avLst/>
            </a:prstGeom>
            <a:ln w="1270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AD34A1-B1E8-3928-B1DB-8522F8EC25ED}"/>
                </a:ext>
              </a:extLst>
            </p:cNvPr>
            <p:cNvSpPr txBox="1"/>
            <p:nvPr/>
          </p:nvSpPr>
          <p:spPr>
            <a:xfrm>
              <a:off x="3265339" y="6482104"/>
              <a:ext cx="481452" cy="1407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i="1" dirty="0" err="1"/>
                <a:t>stimolo</a:t>
              </a:r>
              <a:endParaRPr lang="it-IT" sz="900" i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F7FBFD7-764D-8AEC-0437-118B377D1CCB}"/>
                </a:ext>
              </a:extLst>
            </p:cNvPr>
            <p:cNvSpPr txBox="1"/>
            <p:nvPr/>
          </p:nvSpPr>
          <p:spPr>
            <a:xfrm>
              <a:off x="4094640" y="4472589"/>
              <a:ext cx="1593790" cy="1547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50" i="1" dirty="0" err="1"/>
                <a:t>soglia</a:t>
              </a:r>
              <a:r>
                <a:rPr lang="en-US" sz="1050" i="1" dirty="0"/>
                <a:t> di </a:t>
              </a:r>
              <a:r>
                <a:rPr lang="en-US" sz="1050" i="1" dirty="0" err="1"/>
                <a:t>attivazione</a:t>
              </a:r>
              <a:endParaRPr lang="it-IT" sz="1050" i="1" dirty="0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94B5CF0-4E27-64C3-41E8-3430F15B65CF}"/>
                </a:ext>
              </a:extLst>
            </p:cNvPr>
            <p:cNvCxnSpPr>
              <a:cxnSpLocks/>
            </p:cNvCxnSpPr>
            <p:nvPr/>
          </p:nvCxnSpPr>
          <p:spPr>
            <a:xfrm>
              <a:off x="3841616" y="4629873"/>
              <a:ext cx="0" cy="1886100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3F1480D-17C3-D79B-24E6-217ED273A9F7}"/>
                </a:ext>
              </a:extLst>
            </p:cNvPr>
            <p:cNvCxnSpPr>
              <a:cxnSpLocks/>
            </p:cNvCxnSpPr>
            <p:nvPr/>
          </p:nvCxnSpPr>
          <p:spPr>
            <a:xfrm>
              <a:off x="3520957" y="5748893"/>
              <a:ext cx="0" cy="767080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BF98408-3E2A-7EEC-0999-2BAF81427A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84612" y="6520220"/>
              <a:ext cx="514794" cy="386096"/>
            </a:xfrm>
            <a:prstGeom prst="rect">
              <a:avLst/>
            </a:prstGeom>
          </p:spPr>
        </p:pic>
      </p:grpSp>
      <p:sp>
        <p:nvSpPr>
          <p:cNvPr id="11" name="Left-Right Arrow 10">
            <a:extLst>
              <a:ext uri="{FF2B5EF4-FFF2-40B4-BE49-F238E27FC236}">
                <a16:creationId xmlns:a16="http://schemas.microsoft.com/office/drawing/2014/main" id="{1A0171FC-7077-9023-C93B-D91D0C021943}"/>
              </a:ext>
            </a:extLst>
          </p:cNvPr>
          <p:cNvSpPr/>
          <p:nvPr/>
        </p:nvSpPr>
        <p:spPr>
          <a:xfrm>
            <a:off x="2791787" y="5725800"/>
            <a:ext cx="508187" cy="128829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2B4574-7990-AA31-1C2F-672191264DE2}"/>
              </a:ext>
            </a:extLst>
          </p:cNvPr>
          <p:cNvSpPr txBox="1"/>
          <p:nvPr/>
        </p:nvSpPr>
        <p:spPr>
          <a:xfrm>
            <a:off x="2664373" y="5547308"/>
            <a:ext cx="7630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i="1" dirty="0"/>
              <a:t>RT</a:t>
            </a:r>
            <a:endParaRPr lang="it-IT" sz="900" i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D921E-A086-AEFD-175B-44CBE8095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27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6913949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589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Un modello di accesso lessicale:</a:t>
            </a:r>
            <a:br>
              <a:rPr lang="it-IT" dirty="0"/>
            </a:br>
            <a:r>
              <a:rPr lang="it-IT" dirty="0"/>
              <a:t>the </a:t>
            </a:r>
            <a:r>
              <a:rPr lang="it-IT" i="1" dirty="0"/>
              <a:t>activation model</a:t>
            </a:r>
            <a:br>
              <a:rPr lang="it-IT" dirty="0"/>
            </a:br>
            <a:r>
              <a:rPr lang="it-IT" sz="2000" dirty="0"/>
              <a:t>(prima bozza)</a:t>
            </a:r>
            <a:endParaRPr lang="it-IT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92408A-AF52-6558-6FBB-15DD492D912B}"/>
              </a:ext>
            </a:extLst>
          </p:cNvPr>
          <p:cNvCxnSpPr/>
          <p:nvPr/>
        </p:nvCxnSpPr>
        <p:spPr>
          <a:xfrm>
            <a:off x="1014761" y="2020028"/>
            <a:ext cx="0" cy="3891776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7439380-C92D-A738-6BBD-6A68BF88B8B7}"/>
              </a:ext>
            </a:extLst>
          </p:cNvPr>
          <p:cNvCxnSpPr>
            <a:cxnSpLocks/>
          </p:cNvCxnSpPr>
          <p:nvPr/>
        </p:nvCxnSpPr>
        <p:spPr>
          <a:xfrm flipH="1">
            <a:off x="1014761" y="5907102"/>
            <a:ext cx="5081239" cy="4702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357361-8782-B9A2-E0D4-0B33D90E23FD}"/>
              </a:ext>
            </a:extLst>
          </p:cNvPr>
          <p:cNvSpPr txBox="1"/>
          <p:nvPr/>
        </p:nvSpPr>
        <p:spPr>
          <a:xfrm>
            <a:off x="0" y="1894315"/>
            <a:ext cx="12795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activation (</a:t>
            </a:r>
            <a:r>
              <a:rPr lang="el-GR" sz="1100" dirty="0"/>
              <a:t>μ</a:t>
            </a:r>
            <a:r>
              <a:rPr lang="it-IT" sz="1100" dirty="0"/>
              <a:t>V)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00F8085-CCE6-C404-BE46-176799CF4608}"/>
              </a:ext>
            </a:extLst>
          </p:cNvPr>
          <p:cNvCxnSpPr>
            <a:cxnSpLocks/>
          </p:cNvCxnSpPr>
          <p:nvPr/>
        </p:nvCxnSpPr>
        <p:spPr>
          <a:xfrm flipH="1">
            <a:off x="992459" y="3008770"/>
            <a:ext cx="4954200" cy="0"/>
          </a:xfrm>
          <a:prstGeom prst="line">
            <a:avLst/>
          </a:prstGeom>
          <a:ln w="1905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C00C827-4C6F-4ED2-8DB0-76A82653A1FD}"/>
              </a:ext>
            </a:extLst>
          </p:cNvPr>
          <p:cNvSpPr txBox="1"/>
          <p:nvPr/>
        </p:nvSpPr>
        <p:spPr>
          <a:xfrm>
            <a:off x="5548547" y="5947448"/>
            <a:ext cx="1094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(</a:t>
            </a:r>
            <a:r>
              <a:rPr lang="en-US" sz="1200" dirty="0" err="1"/>
              <a:t>ms</a:t>
            </a:r>
            <a:r>
              <a:rPr lang="en-US" sz="1200" dirty="0"/>
              <a:t>)</a:t>
            </a:r>
            <a:endParaRPr lang="it-IT" sz="120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279B28AE-D80C-6C56-8223-BA0F29EC57BB}"/>
              </a:ext>
            </a:extLst>
          </p:cNvPr>
          <p:cNvSpPr/>
          <p:nvPr/>
        </p:nvSpPr>
        <p:spPr>
          <a:xfrm>
            <a:off x="1013677" y="2390277"/>
            <a:ext cx="3661508" cy="1902342"/>
          </a:xfrm>
          <a:custGeom>
            <a:avLst/>
            <a:gdLst>
              <a:gd name="connsiteX0" fmla="*/ 0 w 3601844"/>
              <a:gd name="connsiteY0" fmla="*/ 1737096 h 1902342"/>
              <a:gd name="connsiteX1" fmla="*/ 713678 w 3601844"/>
              <a:gd name="connsiteY1" fmla="*/ 1737096 h 1902342"/>
              <a:gd name="connsiteX2" fmla="*/ 2141035 w 3601844"/>
              <a:gd name="connsiteY2" fmla="*/ 19808 h 1902342"/>
              <a:gd name="connsiteX3" fmla="*/ 3601844 w 3601844"/>
              <a:gd name="connsiteY3" fmla="*/ 956511 h 190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01844" h="1902342">
                <a:moveTo>
                  <a:pt x="0" y="1737096"/>
                </a:moveTo>
                <a:cubicBezTo>
                  <a:pt x="178419" y="1880203"/>
                  <a:pt x="356839" y="2023311"/>
                  <a:pt x="713678" y="1737096"/>
                </a:cubicBezTo>
                <a:cubicBezTo>
                  <a:pt x="1070517" y="1450881"/>
                  <a:pt x="1659674" y="149905"/>
                  <a:pt x="2141035" y="19808"/>
                </a:cubicBezTo>
                <a:cubicBezTo>
                  <a:pt x="2622396" y="-110289"/>
                  <a:pt x="3112120" y="423111"/>
                  <a:pt x="3601844" y="956511"/>
                </a:cubicBezTo>
              </a:path>
            </a:pathLst>
          </a:custGeom>
          <a:noFill/>
          <a:ln w="19050">
            <a:solidFill>
              <a:srgbClr val="7030A0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2D2B3923-A8FB-04C5-A4BE-3625E40E6569}"/>
              </a:ext>
            </a:extLst>
          </p:cNvPr>
          <p:cNvSpPr/>
          <p:nvPr/>
        </p:nvSpPr>
        <p:spPr>
          <a:xfrm>
            <a:off x="1017820" y="2341681"/>
            <a:ext cx="4928839" cy="3125774"/>
          </a:xfrm>
          <a:custGeom>
            <a:avLst/>
            <a:gdLst>
              <a:gd name="connsiteX0" fmla="*/ 0 w 4928839"/>
              <a:gd name="connsiteY0" fmla="*/ 2856445 h 3125774"/>
              <a:gd name="connsiteX1" fmla="*/ 1137425 w 4928839"/>
              <a:gd name="connsiteY1" fmla="*/ 2856445 h 3125774"/>
              <a:gd name="connsiteX2" fmla="*/ 3077737 w 4928839"/>
              <a:gd name="connsiteY2" fmla="*/ 57489 h 3125774"/>
              <a:gd name="connsiteX3" fmla="*/ 4928839 w 4928839"/>
              <a:gd name="connsiteY3" fmla="*/ 1239518 h 3125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28839" h="3125774">
                <a:moveTo>
                  <a:pt x="0" y="2856445"/>
                </a:moveTo>
                <a:cubicBezTo>
                  <a:pt x="312234" y="3089691"/>
                  <a:pt x="624469" y="3322938"/>
                  <a:pt x="1137425" y="2856445"/>
                </a:cubicBezTo>
                <a:cubicBezTo>
                  <a:pt x="1650381" y="2389952"/>
                  <a:pt x="2445835" y="326977"/>
                  <a:pt x="3077737" y="57489"/>
                </a:cubicBezTo>
                <a:cubicBezTo>
                  <a:pt x="3709639" y="-211999"/>
                  <a:pt x="4319239" y="513759"/>
                  <a:pt x="4928839" y="1239518"/>
                </a:cubicBezTo>
              </a:path>
            </a:pathLst>
          </a:custGeom>
          <a:noFill/>
          <a:ln w="19050">
            <a:solidFill>
              <a:srgbClr val="00B0F0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6EA285F-1243-2381-C5A7-5D7CCB649A47}"/>
              </a:ext>
            </a:extLst>
          </p:cNvPr>
          <p:cNvSpPr txBox="1"/>
          <p:nvPr/>
        </p:nvSpPr>
        <p:spPr>
          <a:xfrm>
            <a:off x="500733" y="3923131"/>
            <a:ext cx="512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7030A0"/>
                </a:solidFill>
              </a:rPr>
              <a:t>casa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2245C2-50FF-4AAA-C733-D6FFFBCF3DE2}"/>
              </a:ext>
            </a:extLst>
          </p:cNvPr>
          <p:cNvSpPr txBox="1"/>
          <p:nvPr/>
        </p:nvSpPr>
        <p:spPr>
          <a:xfrm>
            <a:off x="500733" y="5020393"/>
            <a:ext cx="512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00B0F0"/>
                </a:solidFill>
              </a:rPr>
              <a:t>loto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C8AF55D-3ACF-AB00-D10A-9ACC2A60A8D3}"/>
              </a:ext>
            </a:extLst>
          </p:cNvPr>
          <p:cNvSpPr txBox="1"/>
          <p:nvPr/>
        </p:nvSpPr>
        <p:spPr>
          <a:xfrm>
            <a:off x="739528" y="5932789"/>
            <a:ext cx="4183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0</a:t>
            </a:r>
            <a:endParaRPr lang="it-IT" sz="1200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19BAC7E-0431-2222-29EA-B2F98199B5CC}"/>
              </a:ext>
            </a:extLst>
          </p:cNvPr>
          <p:cNvCxnSpPr>
            <a:cxnSpLocks/>
          </p:cNvCxnSpPr>
          <p:nvPr/>
        </p:nvCxnSpPr>
        <p:spPr>
          <a:xfrm>
            <a:off x="2547415" y="3008770"/>
            <a:ext cx="0" cy="2903034"/>
          </a:xfrm>
          <a:prstGeom prst="line">
            <a:avLst/>
          </a:prstGeom>
          <a:ln w="127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7BE4323-0491-49ED-4C2E-1FA704889A26}"/>
              </a:ext>
            </a:extLst>
          </p:cNvPr>
          <p:cNvCxnSpPr>
            <a:cxnSpLocks/>
          </p:cNvCxnSpPr>
          <p:nvPr/>
        </p:nvCxnSpPr>
        <p:spPr>
          <a:xfrm>
            <a:off x="3517110" y="3008770"/>
            <a:ext cx="0" cy="2903034"/>
          </a:xfrm>
          <a:prstGeom prst="line">
            <a:avLst/>
          </a:prstGeom>
          <a:ln w="1270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Chart 40">
            <a:extLst>
              <a:ext uri="{FF2B5EF4-FFF2-40B4-BE49-F238E27FC236}">
                <a16:creationId xmlns:a16="http://schemas.microsoft.com/office/drawing/2014/main" id="{B38F2BA4-7228-146F-AC77-6FC58A3631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3205107"/>
              </p:ext>
            </p:extLst>
          </p:nvPr>
        </p:nvGraphicFramePr>
        <p:xfrm>
          <a:off x="6886464" y="2581903"/>
          <a:ext cx="4263971" cy="3551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2" name="TextBox 41">
            <a:extLst>
              <a:ext uri="{FF2B5EF4-FFF2-40B4-BE49-F238E27FC236}">
                <a16:creationId xmlns:a16="http://schemas.microsoft.com/office/drawing/2014/main" id="{2F9AEF51-5CF2-F818-A58E-52D434699727}"/>
              </a:ext>
            </a:extLst>
          </p:cNvPr>
          <p:cNvSpPr txBox="1"/>
          <p:nvPr/>
        </p:nvSpPr>
        <p:spPr>
          <a:xfrm>
            <a:off x="2155830" y="5907101"/>
            <a:ext cx="7553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7030A0"/>
                </a:solidFill>
              </a:rPr>
              <a:t>650</a:t>
            </a:r>
            <a:endParaRPr lang="it-IT" sz="1200" baseline="-25000" dirty="0">
              <a:solidFill>
                <a:srgbClr val="7030A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ED978ED-303A-0EB0-3106-DC358E50D7BB}"/>
              </a:ext>
            </a:extLst>
          </p:cNvPr>
          <p:cNvSpPr txBox="1"/>
          <p:nvPr/>
        </p:nvSpPr>
        <p:spPr>
          <a:xfrm>
            <a:off x="3139456" y="5896285"/>
            <a:ext cx="7553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00B0F0"/>
                </a:solidFill>
              </a:rPr>
              <a:t>800</a:t>
            </a:r>
            <a:endParaRPr lang="it-IT" sz="1200" baseline="-25000" dirty="0">
              <a:solidFill>
                <a:srgbClr val="00B0F0"/>
              </a:solidFill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B5FD2791-3D3C-B450-023E-7804AF039B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3704" y="6180106"/>
            <a:ext cx="815855" cy="63331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F13E43D-5546-ACDE-6C95-7BD4A356D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28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606821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1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1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Graphic spid="41" grpId="0" uiExpand="1">
        <p:bldSub>
          <a:bldChart bld="category"/>
        </p:bldSub>
      </p:bldGraphic>
      <p:bldP spid="42" grpId="0"/>
      <p:bldP spid="4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Associazione semantica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35BB5A-88C4-1DC4-B0AE-9D122624A59D}"/>
              </a:ext>
            </a:extLst>
          </p:cNvPr>
          <p:cNvSpPr/>
          <p:nvPr/>
        </p:nvSpPr>
        <p:spPr>
          <a:xfrm>
            <a:off x="5388543" y="370929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divano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F558B9A-46C6-F83F-7356-3D0A61D80EED}"/>
              </a:ext>
            </a:extLst>
          </p:cNvPr>
          <p:cNvSpPr/>
          <p:nvPr/>
        </p:nvSpPr>
        <p:spPr>
          <a:xfrm>
            <a:off x="6590097" y="252305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letto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8537FA0-A634-5B0E-71B4-E8B505AF1446}"/>
              </a:ext>
            </a:extLst>
          </p:cNvPr>
          <p:cNvSpPr/>
          <p:nvPr/>
        </p:nvSpPr>
        <p:spPr>
          <a:xfrm>
            <a:off x="7221506" y="4734970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casa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0EB34E-17B2-22D7-9659-B0AE6E4DF2DF}"/>
              </a:ext>
            </a:extLst>
          </p:cNvPr>
          <p:cNvSpPr/>
          <p:nvPr/>
        </p:nvSpPr>
        <p:spPr>
          <a:xfrm>
            <a:off x="2448025" y="221023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TV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9E3985-889D-A0F2-0E7E-0D85039190DB}"/>
              </a:ext>
            </a:extLst>
          </p:cNvPr>
          <p:cNvSpPr/>
          <p:nvPr/>
        </p:nvSpPr>
        <p:spPr>
          <a:xfrm>
            <a:off x="2687052" y="5255030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dormire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B76C8FE-2C86-E338-2994-C61A59C7CC2A}"/>
              </a:ext>
            </a:extLst>
          </p:cNvPr>
          <p:cNvSpPr/>
          <p:nvPr/>
        </p:nvSpPr>
        <p:spPr>
          <a:xfrm>
            <a:off x="8005011" y="1497389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cuscino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F6E84-66D2-D01E-DE70-70C93F6D2C44}"/>
              </a:ext>
            </a:extLst>
          </p:cNvPr>
          <p:cNvSpPr/>
          <p:nvPr/>
        </p:nvSpPr>
        <p:spPr>
          <a:xfrm>
            <a:off x="9187561" y="3007895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coperta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BCAC31-92A6-74B8-ED06-EC8B938D9A4F}"/>
              </a:ext>
            </a:extLst>
          </p:cNvPr>
          <p:cNvSpPr/>
          <p:nvPr/>
        </p:nvSpPr>
        <p:spPr>
          <a:xfrm>
            <a:off x="704248" y="3401291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serie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981540F-F9A0-4356-E776-BF3E625FCD80}"/>
              </a:ext>
            </a:extLst>
          </p:cNvPr>
          <p:cNvSpPr/>
          <p:nvPr/>
        </p:nvSpPr>
        <p:spPr>
          <a:xfrm>
            <a:off x="838200" y="134097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film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54FC03E-479B-6E4A-B477-B8970CD340D3}"/>
              </a:ext>
            </a:extLst>
          </p:cNvPr>
          <p:cNvSpPr/>
          <p:nvPr/>
        </p:nvSpPr>
        <p:spPr>
          <a:xfrm>
            <a:off x="3234087" y="4156145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sogno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F58D1D-5D80-152C-45A1-E23F3E4F20D3}"/>
              </a:ext>
            </a:extLst>
          </p:cNvPr>
          <p:cNvSpPr/>
          <p:nvPr/>
        </p:nvSpPr>
        <p:spPr>
          <a:xfrm>
            <a:off x="4547937" y="1529109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pizza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8C5E673-ACAD-F9E7-3103-C01F17EEBDFB}"/>
              </a:ext>
            </a:extLst>
          </p:cNvPr>
          <p:cNvSpPr/>
          <p:nvPr/>
        </p:nvSpPr>
        <p:spPr>
          <a:xfrm>
            <a:off x="9287021" y="442214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cibo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CB2339F-32CD-CE9D-3CF7-B749A725648F}"/>
              </a:ext>
            </a:extLst>
          </p:cNvPr>
          <p:cNvSpPr/>
          <p:nvPr/>
        </p:nvSpPr>
        <p:spPr>
          <a:xfrm>
            <a:off x="5255394" y="5867610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famiglia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FE53167-4010-5EAC-5E0B-5B78587C8DAB}"/>
              </a:ext>
            </a:extLst>
          </p:cNvPr>
          <p:cNvCxnSpPr>
            <a:stCxn id="4" idx="5"/>
            <a:endCxn id="11" idx="1"/>
          </p:cNvCxnSpPr>
          <p:nvPr/>
        </p:nvCxnSpPr>
        <p:spPr>
          <a:xfrm>
            <a:off x="6596248" y="4243318"/>
            <a:ext cx="832467" cy="5832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5F4FD6-0D78-D150-530D-132FB190D163}"/>
              </a:ext>
            </a:extLst>
          </p:cNvPr>
          <p:cNvCxnSpPr>
            <a:stCxn id="4" idx="7"/>
          </p:cNvCxnSpPr>
          <p:nvPr/>
        </p:nvCxnSpPr>
        <p:spPr>
          <a:xfrm flipV="1">
            <a:off x="6596248" y="3137363"/>
            <a:ext cx="381000" cy="6635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2B4F4D-BC2C-70F9-672C-D91C1583E597}"/>
              </a:ext>
            </a:extLst>
          </p:cNvPr>
          <p:cNvCxnSpPr>
            <a:stCxn id="4" idx="1"/>
            <a:endCxn id="12" idx="5"/>
          </p:cNvCxnSpPr>
          <p:nvPr/>
        </p:nvCxnSpPr>
        <p:spPr>
          <a:xfrm flipH="1" flipV="1">
            <a:off x="3655730" y="2744257"/>
            <a:ext cx="1940022" cy="1056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C35A0C-49B3-1026-5563-8F42CA9C1089}"/>
              </a:ext>
            </a:extLst>
          </p:cNvPr>
          <p:cNvCxnSpPr>
            <a:stCxn id="12" idx="1"/>
            <a:endCxn id="17" idx="5"/>
          </p:cNvCxnSpPr>
          <p:nvPr/>
        </p:nvCxnSpPr>
        <p:spPr>
          <a:xfrm flipH="1" flipV="1">
            <a:off x="2045905" y="1874997"/>
            <a:ext cx="609329" cy="4268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10B76B-0CC5-4EC9-1D3A-77F3FB1DE78D}"/>
              </a:ext>
            </a:extLst>
          </p:cNvPr>
          <p:cNvCxnSpPr>
            <a:stCxn id="12" idx="3"/>
            <a:endCxn id="16" idx="7"/>
          </p:cNvCxnSpPr>
          <p:nvPr/>
        </p:nvCxnSpPr>
        <p:spPr>
          <a:xfrm flipH="1">
            <a:off x="1911953" y="2744257"/>
            <a:ext cx="743281" cy="7486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0528BE-F8C1-A2F2-1124-7034D27FF358}"/>
              </a:ext>
            </a:extLst>
          </p:cNvPr>
          <p:cNvCxnSpPr>
            <a:stCxn id="4" idx="3"/>
            <a:endCxn id="13" idx="7"/>
          </p:cNvCxnSpPr>
          <p:nvPr/>
        </p:nvCxnSpPr>
        <p:spPr>
          <a:xfrm flipH="1">
            <a:off x="4008406" y="4243318"/>
            <a:ext cx="1587346" cy="11033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76A3804-49D2-8574-A914-779AD5461528}"/>
              </a:ext>
            </a:extLst>
          </p:cNvPr>
          <p:cNvCxnSpPr>
            <a:stCxn id="13" idx="0"/>
          </p:cNvCxnSpPr>
          <p:nvPr/>
        </p:nvCxnSpPr>
        <p:spPr>
          <a:xfrm flipV="1">
            <a:off x="3461084" y="4765964"/>
            <a:ext cx="194646" cy="4890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7EE30E-2E8B-1F88-396B-ACD02EA3DE9E}"/>
              </a:ext>
            </a:extLst>
          </p:cNvPr>
          <p:cNvCxnSpPr>
            <a:cxnSpLocks/>
            <a:stCxn id="11" idx="3"/>
            <a:endCxn id="22" idx="7"/>
          </p:cNvCxnSpPr>
          <p:nvPr/>
        </p:nvCxnSpPr>
        <p:spPr>
          <a:xfrm flipH="1">
            <a:off x="6576748" y="5268989"/>
            <a:ext cx="851967" cy="6902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0C2E070-F653-46FC-0B05-A9A84E5E5FAC}"/>
              </a:ext>
            </a:extLst>
          </p:cNvPr>
          <p:cNvCxnSpPr>
            <a:stCxn id="11" idx="2"/>
            <a:endCxn id="13" idx="6"/>
          </p:cNvCxnSpPr>
          <p:nvPr/>
        </p:nvCxnSpPr>
        <p:spPr>
          <a:xfrm flipH="1">
            <a:off x="4235115" y="5047791"/>
            <a:ext cx="2986391" cy="5200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1539AB9-C5CA-2310-D315-B3B1135CC839}"/>
              </a:ext>
            </a:extLst>
          </p:cNvPr>
          <p:cNvCxnSpPr>
            <a:stCxn id="13" idx="1"/>
            <a:endCxn id="16" idx="4"/>
          </p:cNvCxnSpPr>
          <p:nvPr/>
        </p:nvCxnSpPr>
        <p:spPr>
          <a:xfrm flipH="1" flipV="1">
            <a:off x="1411705" y="4026933"/>
            <a:ext cx="1502056" cy="13197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4CD886-4D72-0465-71A0-2C18E6DE7154}"/>
              </a:ext>
            </a:extLst>
          </p:cNvPr>
          <p:cNvCxnSpPr>
            <a:stCxn id="12" idx="7"/>
            <a:endCxn id="19" idx="2"/>
          </p:cNvCxnSpPr>
          <p:nvPr/>
        </p:nvCxnSpPr>
        <p:spPr>
          <a:xfrm flipV="1">
            <a:off x="3655730" y="1841930"/>
            <a:ext cx="892207" cy="459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5EC5E74-1624-7BFF-F228-18859B6613E5}"/>
              </a:ext>
            </a:extLst>
          </p:cNvPr>
          <p:cNvCxnSpPr>
            <a:cxnSpLocks/>
            <a:stCxn id="19" idx="4"/>
            <a:endCxn id="4" idx="1"/>
          </p:cNvCxnSpPr>
          <p:nvPr/>
        </p:nvCxnSpPr>
        <p:spPr>
          <a:xfrm>
            <a:off x="5321969" y="2154751"/>
            <a:ext cx="273783" cy="16461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F528A8B-3F88-C08B-2D29-DD2E3D3DC1AF}"/>
              </a:ext>
            </a:extLst>
          </p:cNvPr>
          <p:cNvCxnSpPr>
            <a:stCxn id="10" idx="7"/>
            <a:endCxn id="14" idx="3"/>
          </p:cNvCxnSpPr>
          <p:nvPr/>
        </p:nvCxnSpPr>
        <p:spPr>
          <a:xfrm flipV="1">
            <a:off x="7797802" y="2031408"/>
            <a:ext cx="428984" cy="5832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3775879-779D-9308-8089-1AA28F0F92CD}"/>
              </a:ext>
            </a:extLst>
          </p:cNvPr>
          <p:cNvCxnSpPr>
            <a:stCxn id="10" idx="6"/>
            <a:endCxn id="15" idx="2"/>
          </p:cNvCxnSpPr>
          <p:nvPr/>
        </p:nvCxnSpPr>
        <p:spPr>
          <a:xfrm>
            <a:off x="8005011" y="2835880"/>
            <a:ext cx="1182550" cy="4848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A700ACD-899B-6BAC-15A3-7B192D0FA5FF}"/>
              </a:ext>
            </a:extLst>
          </p:cNvPr>
          <p:cNvCxnSpPr>
            <a:stCxn id="4" idx="6"/>
            <a:endCxn id="15" idx="3"/>
          </p:cNvCxnSpPr>
          <p:nvPr/>
        </p:nvCxnSpPr>
        <p:spPr>
          <a:xfrm flipV="1">
            <a:off x="6803457" y="3541914"/>
            <a:ext cx="2605879" cy="4802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057B8EA-3D76-39EC-8EE1-E7D674228B20}"/>
              </a:ext>
            </a:extLst>
          </p:cNvPr>
          <p:cNvCxnSpPr>
            <a:stCxn id="11" idx="7"/>
            <a:endCxn id="20" idx="2"/>
          </p:cNvCxnSpPr>
          <p:nvPr/>
        </p:nvCxnSpPr>
        <p:spPr>
          <a:xfrm flipV="1">
            <a:off x="8429211" y="4734970"/>
            <a:ext cx="857810" cy="916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E813764-8172-90FF-E3F6-D9A85435E5A3}"/>
              </a:ext>
            </a:extLst>
          </p:cNvPr>
          <p:cNvCxnSpPr>
            <a:stCxn id="22" idx="0"/>
            <a:endCxn id="4" idx="4"/>
          </p:cNvCxnSpPr>
          <p:nvPr/>
        </p:nvCxnSpPr>
        <p:spPr>
          <a:xfrm flipV="1">
            <a:off x="6029426" y="4334941"/>
            <a:ext cx="66574" cy="15326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CABCDDD-B956-0646-06AC-413CE2E76ECC}"/>
              </a:ext>
            </a:extLst>
          </p:cNvPr>
          <p:cNvCxnSpPr>
            <a:stCxn id="12" idx="4"/>
            <a:endCxn id="13" idx="1"/>
          </p:cNvCxnSpPr>
          <p:nvPr/>
        </p:nvCxnSpPr>
        <p:spPr>
          <a:xfrm flipH="1">
            <a:off x="2913761" y="2835880"/>
            <a:ext cx="241721" cy="25107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0E0BFF1-1105-8B7D-D664-06606FCC87EA}"/>
              </a:ext>
            </a:extLst>
          </p:cNvPr>
          <p:cNvCxnSpPr>
            <a:stCxn id="12" idx="5"/>
            <a:endCxn id="22" idx="0"/>
          </p:cNvCxnSpPr>
          <p:nvPr/>
        </p:nvCxnSpPr>
        <p:spPr>
          <a:xfrm>
            <a:off x="3655730" y="2744257"/>
            <a:ext cx="2373696" cy="31233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95BA526-D6E5-FEA3-8AD2-5B050183D677}"/>
              </a:ext>
            </a:extLst>
          </p:cNvPr>
          <p:cNvCxnSpPr>
            <a:stCxn id="22" idx="7"/>
            <a:endCxn id="10" idx="4"/>
          </p:cNvCxnSpPr>
          <p:nvPr/>
        </p:nvCxnSpPr>
        <p:spPr>
          <a:xfrm flipV="1">
            <a:off x="6576748" y="3148701"/>
            <a:ext cx="720806" cy="28105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A1EA322-96CD-A1A7-8D81-30F30683A74A}"/>
              </a:ext>
            </a:extLst>
          </p:cNvPr>
          <p:cNvCxnSpPr>
            <a:stCxn id="11" idx="0"/>
            <a:endCxn id="15" idx="3"/>
          </p:cNvCxnSpPr>
          <p:nvPr/>
        </p:nvCxnSpPr>
        <p:spPr>
          <a:xfrm flipV="1">
            <a:off x="7928963" y="3541914"/>
            <a:ext cx="1480373" cy="11930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4FF3920-C77F-31CA-6D2C-45286CD4859F}"/>
              </a:ext>
            </a:extLst>
          </p:cNvPr>
          <p:cNvCxnSpPr>
            <a:stCxn id="20" idx="4"/>
            <a:endCxn id="22" idx="5"/>
          </p:cNvCxnSpPr>
          <p:nvPr/>
        </p:nvCxnSpPr>
        <p:spPr>
          <a:xfrm flipH="1">
            <a:off x="6576748" y="5047791"/>
            <a:ext cx="3417730" cy="13538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C3A38AA-3925-BB28-AA08-915D7AEE8E43}"/>
              </a:ext>
            </a:extLst>
          </p:cNvPr>
          <p:cNvCxnSpPr>
            <a:stCxn id="11" idx="7"/>
            <a:endCxn id="14" idx="4"/>
          </p:cNvCxnSpPr>
          <p:nvPr/>
        </p:nvCxnSpPr>
        <p:spPr>
          <a:xfrm flipV="1">
            <a:off x="8429211" y="2123031"/>
            <a:ext cx="332987" cy="27035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45DD65D-85A0-DE13-F7B3-D5B34F9D5CE7}"/>
              </a:ext>
            </a:extLst>
          </p:cNvPr>
          <p:cNvCxnSpPr>
            <a:cxnSpLocks/>
            <a:stCxn id="19" idx="2"/>
            <a:endCxn id="17" idx="5"/>
          </p:cNvCxnSpPr>
          <p:nvPr/>
        </p:nvCxnSpPr>
        <p:spPr>
          <a:xfrm flipH="1">
            <a:off x="2045905" y="1841930"/>
            <a:ext cx="2502032" cy="330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E546A438-858F-6A56-D45C-E119C4175F3E}"/>
              </a:ext>
            </a:extLst>
          </p:cNvPr>
          <p:cNvSpPr txBox="1"/>
          <p:nvPr/>
        </p:nvSpPr>
        <p:spPr>
          <a:xfrm>
            <a:off x="9409336" y="1255898"/>
            <a:ext cx="27347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600" dirty="0"/>
              <a:t>Questa è una </a:t>
            </a:r>
            <a:r>
              <a:rPr lang="it-IT" sz="1600" b="1" dirty="0"/>
              <a:t>rete semantica </a:t>
            </a:r>
            <a:r>
              <a:rPr lang="it-IT" sz="1600" dirty="0"/>
              <a:t>(</a:t>
            </a:r>
            <a:r>
              <a:rPr lang="it-IT" sz="1600" i="1" dirty="0"/>
              <a:t>semantic network</a:t>
            </a:r>
            <a:r>
              <a:rPr lang="it-IT" sz="1600" dirty="0"/>
              <a:t>), che rappresenta le connessioni tra parole relate semanticamente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8E1718-8119-8E5C-BD02-96BFE9C7C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29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04890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51CF4-F3FE-1945-765D-F3EF173711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8775" y="1678064"/>
            <a:ext cx="9794450" cy="2387600"/>
          </a:xfrm>
        </p:spPr>
        <p:txBody>
          <a:bodyPr>
            <a:normAutofit/>
          </a:bodyPr>
          <a:lstStyle/>
          <a:p>
            <a:r>
              <a:rPr lang="en-AE" sz="4400" dirty="0"/>
              <a:t>Linguistica Generale</a:t>
            </a:r>
            <a:br>
              <a:rPr lang="en-AE" sz="4400" dirty="0"/>
            </a:br>
            <a:br>
              <a:rPr lang="en-AE" sz="4400" dirty="0"/>
            </a:br>
            <a:r>
              <a:rPr lang="en-AE" sz="4000" dirty="0"/>
              <a:t>Lezione 10: (visual) word recognition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004EFB-FBEF-3292-8B77-1BD49F43D0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88373"/>
            <a:ext cx="9144000" cy="1418142"/>
          </a:xfrm>
        </p:spPr>
        <p:txBody>
          <a:bodyPr>
            <a:normAutofit/>
          </a:bodyPr>
          <a:lstStyle/>
          <a:p>
            <a:r>
              <a:rPr lang="en-AE" dirty="0"/>
              <a:t>Dr. Roberto Petrosino</a:t>
            </a:r>
          </a:p>
          <a:p>
            <a:r>
              <a:rPr lang="en-AE" dirty="0">
                <a:hlinkClick r:id="rId2"/>
              </a:rPr>
              <a:t>roberto.petrosino@nyu.edu</a:t>
            </a:r>
            <a:r>
              <a:rPr lang="en-AE" dirty="0"/>
              <a:t> ~ </a:t>
            </a:r>
            <a:r>
              <a:rPr lang="en-AE" dirty="0">
                <a:hlinkClick r:id="rId3"/>
              </a:rPr>
              <a:t>www.robertopetrosino.com</a:t>
            </a:r>
            <a:endParaRPr lang="en-AE" dirty="0"/>
          </a:p>
          <a:p>
            <a:r>
              <a:rPr lang="en-AE" dirty="0"/>
              <a:t>10/11/2023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2FA75A-387E-55CA-3AD6-EFE8382A7B0A}"/>
              </a:ext>
            </a:extLst>
          </p:cNvPr>
          <p:cNvSpPr/>
          <p:nvPr/>
        </p:nvSpPr>
        <p:spPr>
          <a:xfrm>
            <a:off x="0" y="0"/>
            <a:ext cx="12192000" cy="894338"/>
          </a:xfrm>
          <a:prstGeom prst="rect">
            <a:avLst/>
          </a:prstGeom>
          <a:solidFill>
            <a:srgbClr val="C19305"/>
          </a:solidFill>
          <a:ln>
            <a:solidFill>
              <a:srgbClr val="C1930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D0D22B-CA00-66DB-24F3-57B3F62B81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68" y="0"/>
            <a:ext cx="2636354" cy="894338"/>
          </a:xfrm>
          <a:prstGeom prst="rect">
            <a:avLst/>
          </a:prstGeom>
        </p:spPr>
      </p:pic>
      <p:pic>
        <p:nvPicPr>
          <p:cNvPr id="4" name="Screen Shot 2021-03-12 at 9.47.40 AM.png" descr="Screen Shot 2021-03-12 at 9.47.40 AM.png">
            <a:extLst>
              <a:ext uri="{FF2B5EF4-FFF2-40B4-BE49-F238E27FC236}">
                <a16:creationId xmlns:a16="http://schemas.microsoft.com/office/drawing/2014/main" id="{DE10ECDF-E95D-E895-ACC1-5FA214174F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7823" y="4651983"/>
            <a:ext cx="2636354" cy="71512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460034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Associazione semantica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35BB5A-88C4-1DC4-B0AE-9D122624A59D}"/>
              </a:ext>
            </a:extLst>
          </p:cNvPr>
          <p:cNvSpPr/>
          <p:nvPr/>
        </p:nvSpPr>
        <p:spPr>
          <a:xfrm>
            <a:off x="5388543" y="3709299"/>
            <a:ext cx="1414914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divano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F558B9A-46C6-F83F-7356-3D0A61D80EED}"/>
              </a:ext>
            </a:extLst>
          </p:cNvPr>
          <p:cNvSpPr/>
          <p:nvPr/>
        </p:nvSpPr>
        <p:spPr>
          <a:xfrm>
            <a:off x="6590097" y="252305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letto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8537FA0-A634-5B0E-71B4-E8B505AF1446}"/>
              </a:ext>
            </a:extLst>
          </p:cNvPr>
          <p:cNvSpPr/>
          <p:nvPr/>
        </p:nvSpPr>
        <p:spPr>
          <a:xfrm>
            <a:off x="7221506" y="4734970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casa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0EB34E-17B2-22D7-9659-B0AE6E4DF2DF}"/>
              </a:ext>
            </a:extLst>
          </p:cNvPr>
          <p:cNvSpPr/>
          <p:nvPr/>
        </p:nvSpPr>
        <p:spPr>
          <a:xfrm>
            <a:off x="2448025" y="221023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TV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9E3985-889D-A0F2-0E7E-0D85039190DB}"/>
              </a:ext>
            </a:extLst>
          </p:cNvPr>
          <p:cNvSpPr/>
          <p:nvPr/>
        </p:nvSpPr>
        <p:spPr>
          <a:xfrm>
            <a:off x="2687052" y="5255030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dormire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B76C8FE-2C86-E338-2994-C61A59C7CC2A}"/>
              </a:ext>
            </a:extLst>
          </p:cNvPr>
          <p:cNvSpPr/>
          <p:nvPr/>
        </p:nvSpPr>
        <p:spPr>
          <a:xfrm>
            <a:off x="8005011" y="1497389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cuscino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F6E84-66D2-D01E-DE70-70C93F6D2C44}"/>
              </a:ext>
            </a:extLst>
          </p:cNvPr>
          <p:cNvSpPr/>
          <p:nvPr/>
        </p:nvSpPr>
        <p:spPr>
          <a:xfrm>
            <a:off x="9187561" y="3007895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coperta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BCAC31-92A6-74B8-ED06-EC8B938D9A4F}"/>
              </a:ext>
            </a:extLst>
          </p:cNvPr>
          <p:cNvSpPr/>
          <p:nvPr/>
        </p:nvSpPr>
        <p:spPr>
          <a:xfrm>
            <a:off x="704248" y="3401291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serie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981540F-F9A0-4356-E776-BF3E625FCD80}"/>
              </a:ext>
            </a:extLst>
          </p:cNvPr>
          <p:cNvSpPr/>
          <p:nvPr/>
        </p:nvSpPr>
        <p:spPr>
          <a:xfrm>
            <a:off x="838200" y="134097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film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54FC03E-479B-6E4A-B477-B8970CD340D3}"/>
              </a:ext>
            </a:extLst>
          </p:cNvPr>
          <p:cNvSpPr/>
          <p:nvPr/>
        </p:nvSpPr>
        <p:spPr>
          <a:xfrm>
            <a:off x="3234087" y="4156145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sogno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F58D1D-5D80-152C-45A1-E23F3E4F20D3}"/>
              </a:ext>
            </a:extLst>
          </p:cNvPr>
          <p:cNvSpPr/>
          <p:nvPr/>
        </p:nvSpPr>
        <p:spPr>
          <a:xfrm>
            <a:off x="4547937" y="1529109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pizza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8C5E673-ACAD-F9E7-3103-C01F17EEBDFB}"/>
              </a:ext>
            </a:extLst>
          </p:cNvPr>
          <p:cNvSpPr/>
          <p:nvPr/>
        </p:nvSpPr>
        <p:spPr>
          <a:xfrm>
            <a:off x="9287021" y="442214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cibo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CB2339F-32CD-CE9D-3CF7-B749A725648F}"/>
              </a:ext>
            </a:extLst>
          </p:cNvPr>
          <p:cNvSpPr/>
          <p:nvPr/>
        </p:nvSpPr>
        <p:spPr>
          <a:xfrm>
            <a:off x="5255394" y="5867610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famiglia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FE53167-4010-5EAC-5E0B-5B78587C8DAB}"/>
              </a:ext>
            </a:extLst>
          </p:cNvPr>
          <p:cNvCxnSpPr>
            <a:stCxn id="4" idx="5"/>
            <a:endCxn id="11" idx="1"/>
          </p:cNvCxnSpPr>
          <p:nvPr/>
        </p:nvCxnSpPr>
        <p:spPr>
          <a:xfrm>
            <a:off x="6596248" y="4243318"/>
            <a:ext cx="832467" cy="5832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5F4FD6-0D78-D150-530D-132FB190D163}"/>
              </a:ext>
            </a:extLst>
          </p:cNvPr>
          <p:cNvCxnSpPr>
            <a:stCxn id="4" idx="7"/>
          </p:cNvCxnSpPr>
          <p:nvPr/>
        </p:nvCxnSpPr>
        <p:spPr>
          <a:xfrm flipV="1">
            <a:off x="6596248" y="3137363"/>
            <a:ext cx="381000" cy="6635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2B4F4D-BC2C-70F9-672C-D91C1583E597}"/>
              </a:ext>
            </a:extLst>
          </p:cNvPr>
          <p:cNvCxnSpPr>
            <a:stCxn id="4" idx="1"/>
            <a:endCxn id="12" idx="5"/>
          </p:cNvCxnSpPr>
          <p:nvPr/>
        </p:nvCxnSpPr>
        <p:spPr>
          <a:xfrm flipH="1" flipV="1">
            <a:off x="3655730" y="2744257"/>
            <a:ext cx="1940022" cy="1056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C35A0C-49B3-1026-5563-8F42CA9C1089}"/>
              </a:ext>
            </a:extLst>
          </p:cNvPr>
          <p:cNvCxnSpPr>
            <a:stCxn id="12" idx="1"/>
            <a:endCxn id="17" idx="5"/>
          </p:cNvCxnSpPr>
          <p:nvPr/>
        </p:nvCxnSpPr>
        <p:spPr>
          <a:xfrm flipH="1" flipV="1">
            <a:off x="2045905" y="1874997"/>
            <a:ext cx="609329" cy="4268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10B76B-0CC5-4EC9-1D3A-77F3FB1DE78D}"/>
              </a:ext>
            </a:extLst>
          </p:cNvPr>
          <p:cNvCxnSpPr>
            <a:stCxn id="12" idx="3"/>
            <a:endCxn id="16" idx="7"/>
          </p:cNvCxnSpPr>
          <p:nvPr/>
        </p:nvCxnSpPr>
        <p:spPr>
          <a:xfrm flipH="1">
            <a:off x="1911953" y="2744257"/>
            <a:ext cx="743281" cy="7486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0528BE-F8C1-A2F2-1124-7034D27FF358}"/>
              </a:ext>
            </a:extLst>
          </p:cNvPr>
          <p:cNvCxnSpPr>
            <a:stCxn id="4" idx="3"/>
            <a:endCxn id="13" idx="7"/>
          </p:cNvCxnSpPr>
          <p:nvPr/>
        </p:nvCxnSpPr>
        <p:spPr>
          <a:xfrm flipH="1">
            <a:off x="4008406" y="4243318"/>
            <a:ext cx="1587346" cy="11033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76A3804-49D2-8574-A914-779AD5461528}"/>
              </a:ext>
            </a:extLst>
          </p:cNvPr>
          <p:cNvCxnSpPr>
            <a:stCxn id="13" idx="0"/>
          </p:cNvCxnSpPr>
          <p:nvPr/>
        </p:nvCxnSpPr>
        <p:spPr>
          <a:xfrm flipV="1">
            <a:off x="3461084" y="4765964"/>
            <a:ext cx="194646" cy="4890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7EE30E-2E8B-1F88-396B-ACD02EA3DE9E}"/>
              </a:ext>
            </a:extLst>
          </p:cNvPr>
          <p:cNvCxnSpPr>
            <a:cxnSpLocks/>
            <a:stCxn id="11" idx="3"/>
            <a:endCxn id="22" idx="7"/>
          </p:cNvCxnSpPr>
          <p:nvPr/>
        </p:nvCxnSpPr>
        <p:spPr>
          <a:xfrm flipH="1">
            <a:off x="6576748" y="5268989"/>
            <a:ext cx="851967" cy="6902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0C2E070-F653-46FC-0B05-A9A84E5E5FAC}"/>
              </a:ext>
            </a:extLst>
          </p:cNvPr>
          <p:cNvCxnSpPr>
            <a:stCxn id="11" idx="2"/>
            <a:endCxn id="13" idx="6"/>
          </p:cNvCxnSpPr>
          <p:nvPr/>
        </p:nvCxnSpPr>
        <p:spPr>
          <a:xfrm flipH="1">
            <a:off x="4235115" y="5047791"/>
            <a:ext cx="2986391" cy="5200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1539AB9-C5CA-2310-D315-B3B1135CC839}"/>
              </a:ext>
            </a:extLst>
          </p:cNvPr>
          <p:cNvCxnSpPr>
            <a:stCxn id="13" idx="1"/>
            <a:endCxn id="16" idx="4"/>
          </p:cNvCxnSpPr>
          <p:nvPr/>
        </p:nvCxnSpPr>
        <p:spPr>
          <a:xfrm flipH="1" flipV="1">
            <a:off x="1411705" y="4026933"/>
            <a:ext cx="1502056" cy="13197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4CD886-4D72-0465-71A0-2C18E6DE7154}"/>
              </a:ext>
            </a:extLst>
          </p:cNvPr>
          <p:cNvCxnSpPr>
            <a:stCxn id="12" idx="7"/>
            <a:endCxn id="19" idx="2"/>
          </p:cNvCxnSpPr>
          <p:nvPr/>
        </p:nvCxnSpPr>
        <p:spPr>
          <a:xfrm flipV="1">
            <a:off x="3655730" y="1841930"/>
            <a:ext cx="892207" cy="459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5EC5E74-1624-7BFF-F228-18859B6613E5}"/>
              </a:ext>
            </a:extLst>
          </p:cNvPr>
          <p:cNvCxnSpPr>
            <a:cxnSpLocks/>
            <a:stCxn id="19" idx="4"/>
            <a:endCxn id="4" idx="1"/>
          </p:cNvCxnSpPr>
          <p:nvPr/>
        </p:nvCxnSpPr>
        <p:spPr>
          <a:xfrm>
            <a:off x="5321969" y="2154751"/>
            <a:ext cx="273783" cy="16461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F528A8B-3F88-C08B-2D29-DD2E3D3DC1AF}"/>
              </a:ext>
            </a:extLst>
          </p:cNvPr>
          <p:cNvCxnSpPr>
            <a:stCxn id="10" idx="7"/>
            <a:endCxn id="14" idx="3"/>
          </p:cNvCxnSpPr>
          <p:nvPr/>
        </p:nvCxnSpPr>
        <p:spPr>
          <a:xfrm flipV="1">
            <a:off x="7797802" y="2031408"/>
            <a:ext cx="428984" cy="5832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3775879-779D-9308-8089-1AA28F0F92CD}"/>
              </a:ext>
            </a:extLst>
          </p:cNvPr>
          <p:cNvCxnSpPr>
            <a:stCxn id="10" idx="6"/>
            <a:endCxn id="15" idx="2"/>
          </p:cNvCxnSpPr>
          <p:nvPr/>
        </p:nvCxnSpPr>
        <p:spPr>
          <a:xfrm>
            <a:off x="8005011" y="2835880"/>
            <a:ext cx="1182550" cy="4848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A700ACD-899B-6BAC-15A3-7B192D0FA5FF}"/>
              </a:ext>
            </a:extLst>
          </p:cNvPr>
          <p:cNvCxnSpPr>
            <a:stCxn id="4" idx="6"/>
            <a:endCxn id="15" idx="3"/>
          </p:cNvCxnSpPr>
          <p:nvPr/>
        </p:nvCxnSpPr>
        <p:spPr>
          <a:xfrm flipV="1">
            <a:off x="6803457" y="3541914"/>
            <a:ext cx="2605879" cy="4802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057B8EA-3D76-39EC-8EE1-E7D674228B20}"/>
              </a:ext>
            </a:extLst>
          </p:cNvPr>
          <p:cNvCxnSpPr>
            <a:stCxn id="11" idx="7"/>
            <a:endCxn id="20" idx="2"/>
          </p:cNvCxnSpPr>
          <p:nvPr/>
        </p:nvCxnSpPr>
        <p:spPr>
          <a:xfrm flipV="1">
            <a:off x="8429211" y="4734970"/>
            <a:ext cx="857810" cy="916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E813764-8172-90FF-E3F6-D9A85435E5A3}"/>
              </a:ext>
            </a:extLst>
          </p:cNvPr>
          <p:cNvCxnSpPr>
            <a:stCxn id="22" idx="0"/>
            <a:endCxn id="4" idx="4"/>
          </p:cNvCxnSpPr>
          <p:nvPr/>
        </p:nvCxnSpPr>
        <p:spPr>
          <a:xfrm flipV="1">
            <a:off x="6029426" y="4334941"/>
            <a:ext cx="66574" cy="15326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CABCDDD-B956-0646-06AC-413CE2E76ECC}"/>
              </a:ext>
            </a:extLst>
          </p:cNvPr>
          <p:cNvCxnSpPr>
            <a:stCxn id="12" idx="4"/>
            <a:endCxn id="13" idx="1"/>
          </p:cNvCxnSpPr>
          <p:nvPr/>
        </p:nvCxnSpPr>
        <p:spPr>
          <a:xfrm flipH="1">
            <a:off x="2913761" y="2835880"/>
            <a:ext cx="241721" cy="25107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0E0BFF1-1105-8B7D-D664-06606FCC87EA}"/>
              </a:ext>
            </a:extLst>
          </p:cNvPr>
          <p:cNvCxnSpPr>
            <a:stCxn id="12" idx="5"/>
            <a:endCxn id="22" idx="0"/>
          </p:cNvCxnSpPr>
          <p:nvPr/>
        </p:nvCxnSpPr>
        <p:spPr>
          <a:xfrm>
            <a:off x="3655730" y="2744257"/>
            <a:ext cx="2373696" cy="31233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95BA526-D6E5-FEA3-8AD2-5B050183D677}"/>
              </a:ext>
            </a:extLst>
          </p:cNvPr>
          <p:cNvCxnSpPr>
            <a:stCxn id="22" idx="7"/>
            <a:endCxn id="10" idx="4"/>
          </p:cNvCxnSpPr>
          <p:nvPr/>
        </p:nvCxnSpPr>
        <p:spPr>
          <a:xfrm flipV="1">
            <a:off x="6576748" y="3148701"/>
            <a:ext cx="720806" cy="28105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A1EA322-96CD-A1A7-8D81-30F30683A74A}"/>
              </a:ext>
            </a:extLst>
          </p:cNvPr>
          <p:cNvCxnSpPr>
            <a:stCxn id="11" idx="0"/>
            <a:endCxn id="15" idx="3"/>
          </p:cNvCxnSpPr>
          <p:nvPr/>
        </p:nvCxnSpPr>
        <p:spPr>
          <a:xfrm flipV="1">
            <a:off x="7928963" y="3541914"/>
            <a:ext cx="1480373" cy="11930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4FF3920-C77F-31CA-6D2C-45286CD4859F}"/>
              </a:ext>
            </a:extLst>
          </p:cNvPr>
          <p:cNvCxnSpPr>
            <a:stCxn id="20" idx="4"/>
            <a:endCxn id="22" idx="5"/>
          </p:cNvCxnSpPr>
          <p:nvPr/>
        </p:nvCxnSpPr>
        <p:spPr>
          <a:xfrm flipH="1">
            <a:off x="6576748" y="5047791"/>
            <a:ext cx="3417730" cy="13538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C3A38AA-3925-BB28-AA08-915D7AEE8E43}"/>
              </a:ext>
            </a:extLst>
          </p:cNvPr>
          <p:cNvCxnSpPr>
            <a:stCxn id="11" idx="7"/>
            <a:endCxn id="14" idx="4"/>
          </p:cNvCxnSpPr>
          <p:nvPr/>
        </p:nvCxnSpPr>
        <p:spPr>
          <a:xfrm flipV="1">
            <a:off x="8429211" y="2123031"/>
            <a:ext cx="332987" cy="27035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45DD65D-85A0-DE13-F7B3-D5B34F9D5CE7}"/>
              </a:ext>
            </a:extLst>
          </p:cNvPr>
          <p:cNvCxnSpPr>
            <a:cxnSpLocks/>
            <a:stCxn id="19" idx="2"/>
            <a:endCxn id="17" idx="5"/>
          </p:cNvCxnSpPr>
          <p:nvPr/>
        </p:nvCxnSpPr>
        <p:spPr>
          <a:xfrm flipH="1">
            <a:off x="2045905" y="1841930"/>
            <a:ext cx="2502032" cy="330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E546A438-858F-6A56-D45C-E119C4175F3E}"/>
              </a:ext>
            </a:extLst>
          </p:cNvPr>
          <p:cNvSpPr txBox="1"/>
          <p:nvPr/>
        </p:nvSpPr>
        <p:spPr>
          <a:xfrm>
            <a:off x="9409336" y="1255898"/>
            <a:ext cx="27347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600" dirty="0"/>
              <a:t>Questa è una </a:t>
            </a:r>
            <a:r>
              <a:rPr lang="it-IT" sz="1600" b="1" dirty="0"/>
              <a:t>rete semantica </a:t>
            </a:r>
            <a:r>
              <a:rPr lang="it-IT" sz="1600" dirty="0"/>
              <a:t>(</a:t>
            </a:r>
            <a:r>
              <a:rPr lang="it-IT" sz="1600" i="1" dirty="0"/>
              <a:t>semantic network</a:t>
            </a:r>
            <a:r>
              <a:rPr lang="it-IT" sz="1600" dirty="0"/>
              <a:t>), che rappresenta le connessioni tra parole relate semanticamente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8E1718-8119-8E5C-BD02-96BFE9C7C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30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6909244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Associazione semantica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35BB5A-88C4-1DC4-B0AE-9D122624A59D}"/>
              </a:ext>
            </a:extLst>
          </p:cNvPr>
          <p:cNvSpPr/>
          <p:nvPr/>
        </p:nvSpPr>
        <p:spPr>
          <a:xfrm>
            <a:off x="5237882" y="3709299"/>
            <a:ext cx="1565575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b="1" dirty="0">
                <a:solidFill>
                  <a:schemeClr val="tx1"/>
                </a:solidFill>
              </a:rPr>
              <a:t>divano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F558B9A-46C6-F83F-7356-3D0A61D80EED}"/>
              </a:ext>
            </a:extLst>
          </p:cNvPr>
          <p:cNvSpPr/>
          <p:nvPr/>
        </p:nvSpPr>
        <p:spPr>
          <a:xfrm>
            <a:off x="6590097" y="2523059"/>
            <a:ext cx="1414914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letto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8537FA0-A634-5B0E-71B4-E8B505AF1446}"/>
              </a:ext>
            </a:extLst>
          </p:cNvPr>
          <p:cNvSpPr/>
          <p:nvPr/>
        </p:nvSpPr>
        <p:spPr>
          <a:xfrm>
            <a:off x="7221506" y="4734970"/>
            <a:ext cx="1414914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casa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0EB34E-17B2-22D7-9659-B0AE6E4DF2DF}"/>
              </a:ext>
            </a:extLst>
          </p:cNvPr>
          <p:cNvSpPr/>
          <p:nvPr/>
        </p:nvSpPr>
        <p:spPr>
          <a:xfrm>
            <a:off x="2448025" y="2210238"/>
            <a:ext cx="1414914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TV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9E3985-889D-A0F2-0E7E-0D85039190DB}"/>
              </a:ext>
            </a:extLst>
          </p:cNvPr>
          <p:cNvSpPr/>
          <p:nvPr/>
        </p:nvSpPr>
        <p:spPr>
          <a:xfrm>
            <a:off x="2687052" y="5255030"/>
            <a:ext cx="1548063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dormire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B76C8FE-2C86-E338-2994-C61A59C7CC2A}"/>
              </a:ext>
            </a:extLst>
          </p:cNvPr>
          <p:cNvSpPr/>
          <p:nvPr/>
        </p:nvSpPr>
        <p:spPr>
          <a:xfrm>
            <a:off x="8005011" y="1497389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cuscino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F6E84-66D2-D01E-DE70-70C93F6D2C44}"/>
              </a:ext>
            </a:extLst>
          </p:cNvPr>
          <p:cNvSpPr/>
          <p:nvPr/>
        </p:nvSpPr>
        <p:spPr>
          <a:xfrm>
            <a:off x="9187561" y="3007895"/>
            <a:ext cx="1514374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coperta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BCAC31-92A6-74B8-ED06-EC8B938D9A4F}"/>
              </a:ext>
            </a:extLst>
          </p:cNvPr>
          <p:cNvSpPr/>
          <p:nvPr/>
        </p:nvSpPr>
        <p:spPr>
          <a:xfrm>
            <a:off x="704248" y="3401291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serie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981540F-F9A0-4356-E776-BF3E625FCD80}"/>
              </a:ext>
            </a:extLst>
          </p:cNvPr>
          <p:cNvSpPr/>
          <p:nvPr/>
        </p:nvSpPr>
        <p:spPr>
          <a:xfrm>
            <a:off x="838200" y="134097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film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54FC03E-479B-6E4A-B477-B8970CD340D3}"/>
              </a:ext>
            </a:extLst>
          </p:cNvPr>
          <p:cNvSpPr/>
          <p:nvPr/>
        </p:nvSpPr>
        <p:spPr>
          <a:xfrm>
            <a:off x="3234087" y="4156145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sogno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F58D1D-5D80-152C-45A1-E23F3E4F20D3}"/>
              </a:ext>
            </a:extLst>
          </p:cNvPr>
          <p:cNvSpPr/>
          <p:nvPr/>
        </p:nvSpPr>
        <p:spPr>
          <a:xfrm>
            <a:off x="4547937" y="1529109"/>
            <a:ext cx="1548063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pizza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8C5E673-ACAD-F9E7-3103-C01F17EEBDFB}"/>
              </a:ext>
            </a:extLst>
          </p:cNvPr>
          <p:cNvSpPr/>
          <p:nvPr/>
        </p:nvSpPr>
        <p:spPr>
          <a:xfrm>
            <a:off x="9287021" y="442214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cibo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CB2339F-32CD-CE9D-3CF7-B749A725648F}"/>
              </a:ext>
            </a:extLst>
          </p:cNvPr>
          <p:cNvSpPr/>
          <p:nvPr/>
        </p:nvSpPr>
        <p:spPr>
          <a:xfrm>
            <a:off x="5255394" y="5867610"/>
            <a:ext cx="1548063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famiglia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FE53167-4010-5EAC-5E0B-5B78587C8DAB}"/>
              </a:ext>
            </a:extLst>
          </p:cNvPr>
          <p:cNvCxnSpPr>
            <a:cxnSpLocks/>
            <a:stCxn id="4" idx="5"/>
            <a:endCxn id="11" idx="1"/>
          </p:cNvCxnSpPr>
          <p:nvPr/>
        </p:nvCxnSpPr>
        <p:spPr>
          <a:xfrm>
            <a:off x="6574184" y="4243318"/>
            <a:ext cx="854531" cy="5832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5F4FD6-0D78-D150-530D-132FB190D163}"/>
              </a:ext>
            </a:extLst>
          </p:cNvPr>
          <p:cNvCxnSpPr>
            <a:cxnSpLocks/>
            <a:stCxn id="4" idx="7"/>
          </p:cNvCxnSpPr>
          <p:nvPr/>
        </p:nvCxnSpPr>
        <p:spPr>
          <a:xfrm flipV="1">
            <a:off x="6574184" y="3137363"/>
            <a:ext cx="403064" cy="6635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2B4F4D-BC2C-70F9-672C-D91C1583E597}"/>
              </a:ext>
            </a:extLst>
          </p:cNvPr>
          <p:cNvCxnSpPr>
            <a:cxnSpLocks/>
            <a:stCxn id="4" idx="1"/>
            <a:endCxn id="12" idx="5"/>
          </p:cNvCxnSpPr>
          <p:nvPr/>
        </p:nvCxnSpPr>
        <p:spPr>
          <a:xfrm flipH="1" flipV="1">
            <a:off x="3655730" y="2744257"/>
            <a:ext cx="1811425" cy="1056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C35A0C-49B3-1026-5563-8F42CA9C1089}"/>
              </a:ext>
            </a:extLst>
          </p:cNvPr>
          <p:cNvCxnSpPr>
            <a:stCxn id="12" idx="1"/>
            <a:endCxn id="17" idx="5"/>
          </p:cNvCxnSpPr>
          <p:nvPr/>
        </p:nvCxnSpPr>
        <p:spPr>
          <a:xfrm flipH="1" flipV="1">
            <a:off x="2045905" y="1874997"/>
            <a:ext cx="609329" cy="4268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10B76B-0CC5-4EC9-1D3A-77F3FB1DE78D}"/>
              </a:ext>
            </a:extLst>
          </p:cNvPr>
          <p:cNvCxnSpPr>
            <a:stCxn id="12" idx="3"/>
            <a:endCxn id="16" idx="7"/>
          </p:cNvCxnSpPr>
          <p:nvPr/>
        </p:nvCxnSpPr>
        <p:spPr>
          <a:xfrm flipH="1">
            <a:off x="1911953" y="2744257"/>
            <a:ext cx="743281" cy="7486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0528BE-F8C1-A2F2-1124-7034D27FF358}"/>
              </a:ext>
            </a:extLst>
          </p:cNvPr>
          <p:cNvCxnSpPr>
            <a:cxnSpLocks/>
            <a:stCxn id="4" idx="3"/>
            <a:endCxn id="13" idx="7"/>
          </p:cNvCxnSpPr>
          <p:nvPr/>
        </p:nvCxnSpPr>
        <p:spPr>
          <a:xfrm flipH="1">
            <a:off x="4008406" y="4243318"/>
            <a:ext cx="1458749" cy="11033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76A3804-49D2-8574-A914-779AD5461528}"/>
              </a:ext>
            </a:extLst>
          </p:cNvPr>
          <p:cNvCxnSpPr>
            <a:stCxn id="13" idx="0"/>
          </p:cNvCxnSpPr>
          <p:nvPr/>
        </p:nvCxnSpPr>
        <p:spPr>
          <a:xfrm flipV="1">
            <a:off x="3461084" y="4765964"/>
            <a:ext cx="194646" cy="4890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7EE30E-2E8B-1F88-396B-ACD02EA3DE9E}"/>
              </a:ext>
            </a:extLst>
          </p:cNvPr>
          <p:cNvCxnSpPr>
            <a:cxnSpLocks/>
            <a:stCxn id="11" idx="3"/>
            <a:endCxn id="22" idx="7"/>
          </p:cNvCxnSpPr>
          <p:nvPr/>
        </p:nvCxnSpPr>
        <p:spPr>
          <a:xfrm flipH="1">
            <a:off x="6576748" y="5268989"/>
            <a:ext cx="851967" cy="6902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0C2E070-F653-46FC-0B05-A9A84E5E5FAC}"/>
              </a:ext>
            </a:extLst>
          </p:cNvPr>
          <p:cNvCxnSpPr>
            <a:stCxn id="11" idx="2"/>
            <a:endCxn id="13" idx="6"/>
          </p:cNvCxnSpPr>
          <p:nvPr/>
        </p:nvCxnSpPr>
        <p:spPr>
          <a:xfrm flipH="1">
            <a:off x="4235115" y="5047791"/>
            <a:ext cx="2986391" cy="5200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1539AB9-C5CA-2310-D315-B3B1135CC839}"/>
              </a:ext>
            </a:extLst>
          </p:cNvPr>
          <p:cNvCxnSpPr>
            <a:stCxn id="13" idx="1"/>
            <a:endCxn id="16" idx="4"/>
          </p:cNvCxnSpPr>
          <p:nvPr/>
        </p:nvCxnSpPr>
        <p:spPr>
          <a:xfrm flipH="1" flipV="1">
            <a:off x="1411705" y="4026933"/>
            <a:ext cx="1502056" cy="13197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4CD886-4D72-0465-71A0-2C18E6DE7154}"/>
              </a:ext>
            </a:extLst>
          </p:cNvPr>
          <p:cNvCxnSpPr>
            <a:stCxn id="12" idx="7"/>
            <a:endCxn id="19" idx="2"/>
          </p:cNvCxnSpPr>
          <p:nvPr/>
        </p:nvCxnSpPr>
        <p:spPr>
          <a:xfrm flipV="1">
            <a:off x="3655730" y="1841930"/>
            <a:ext cx="892207" cy="459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5EC5E74-1624-7BFF-F228-18859B6613E5}"/>
              </a:ext>
            </a:extLst>
          </p:cNvPr>
          <p:cNvCxnSpPr>
            <a:cxnSpLocks/>
            <a:stCxn id="19" idx="4"/>
            <a:endCxn id="4" idx="1"/>
          </p:cNvCxnSpPr>
          <p:nvPr/>
        </p:nvCxnSpPr>
        <p:spPr>
          <a:xfrm>
            <a:off x="5321969" y="2154751"/>
            <a:ext cx="145186" cy="16461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F528A8B-3F88-C08B-2D29-DD2E3D3DC1AF}"/>
              </a:ext>
            </a:extLst>
          </p:cNvPr>
          <p:cNvCxnSpPr>
            <a:stCxn id="10" idx="7"/>
            <a:endCxn id="14" idx="3"/>
          </p:cNvCxnSpPr>
          <p:nvPr/>
        </p:nvCxnSpPr>
        <p:spPr>
          <a:xfrm flipV="1">
            <a:off x="7797802" y="2031408"/>
            <a:ext cx="428984" cy="5832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3775879-779D-9308-8089-1AA28F0F92CD}"/>
              </a:ext>
            </a:extLst>
          </p:cNvPr>
          <p:cNvCxnSpPr>
            <a:stCxn id="10" idx="6"/>
            <a:endCxn id="15" idx="2"/>
          </p:cNvCxnSpPr>
          <p:nvPr/>
        </p:nvCxnSpPr>
        <p:spPr>
          <a:xfrm>
            <a:off x="8005011" y="2835880"/>
            <a:ext cx="1182550" cy="4848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A700ACD-899B-6BAC-15A3-7B192D0FA5FF}"/>
              </a:ext>
            </a:extLst>
          </p:cNvPr>
          <p:cNvCxnSpPr>
            <a:cxnSpLocks/>
            <a:stCxn id="4" idx="6"/>
            <a:endCxn id="15" idx="3"/>
          </p:cNvCxnSpPr>
          <p:nvPr/>
        </p:nvCxnSpPr>
        <p:spPr>
          <a:xfrm flipV="1">
            <a:off x="6803457" y="3541914"/>
            <a:ext cx="2605879" cy="4802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057B8EA-3D76-39EC-8EE1-E7D674228B20}"/>
              </a:ext>
            </a:extLst>
          </p:cNvPr>
          <p:cNvCxnSpPr>
            <a:stCxn id="11" idx="7"/>
            <a:endCxn id="20" idx="2"/>
          </p:cNvCxnSpPr>
          <p:nvPr/>
        </p:nvCxnSpPr>
        <p:spPr>
          <a:xfrm flipV="1">
            <a:off x="8429211" y="4734970"/>
            <a:ext cx="857810" cy="916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E813764-8172-90FF-E3F6-D9A85435E5A3}"/>
              </a:ext>
            </a:extLst>
          </p:cNvPr>
          <p:cNvCxnSpPr>
            <a:cxnSpLocks/>
            <a:stCxn id="22" idx="0"/>
            <a:endCxn id="4" idx="4"/>
          </p:cNvCxnSpPr>
          <p:nvPr/>
        </p:nvCxnSpPr>
        <p:spPr>
          <a:xfrm flipH="1" flipV="1">
            <a:off x="6020670" y="4334941"/>
            <a:ext cx="8756" cy="15326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CABCDDD-B956-0646-06AC-413CE2E76ECC}"/>
              </a:ext>
            </a:extLst>
          </p:cNvPr>
          <p:cNvCxnSpPr>
            <a:stCxn id="12" idx="4"/>
            <a:endCxn id="13" idx="1"/>
          </p:cNvCxnSpPr>
          <p:nvPr/>
        </p:nvCxnSpPr>
        <p:spPr>
          <a:xfrm flipH="1">
            <a:off x="2913761" y="2835880"/>
            <a:ext cx="241721" cy="25107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0E0BFF1-1105-8B7D-D664-06606FCC87EA}"/>
              </a:ext>
            </a:extLst>
          </p:cNvPr>
          <p:cNvCxnSpPr>
            <a:stCxn id="12" idx="5"/>
            <a:endCxn id="22" idx="0"/>
          </p:cNvCxnSpPr>
          <p:nvPr/>
        </p:nvCxnSpPr>
        <p:spPr>
          <a:xfrm>
            <a:off x="3655730" y="2744257"/>
            <a:ext cx="2373696" cy="31233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95BA526-D6E5-FEA3-8AD2-5B050183D677}"/>
              </a:ext>
            </a:extLst>
          </p:cNvPr>
          <p:cNvCxnSpPr>
            <a:stCxn id="22" idx="7"/>
            <a:endCxn id="10" idx="4"/>
          </p:cNvCxnSpPr>
          <p:nvPr/>
        </p:nvCxnSpPr>
        <p:spPr>
          <a:xfrm flipV="1">
            <a:off x="6576748" y="3148701"/>
            <a:ext cx="720806" cy="28105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A1EA322-96CD-A1A7-8D81-30F30683A74A}"/>
              </a:ext>
            </a:extLst>
          </p:cNvPr>
          <p:cNvCxnSpPr>
            <a:stCxn id="11" idx="0"/>
            <a:endCxn id="15" idx="3"/>
          </p:cNvCxnSpPr>
          <p:nvPr/>
        </p:nvCxnSpPr>
        <p:spPr>
          <a:xfrm flipV="1">
            <a:off x="7928963" y="3541914"/>
            <a:ext cx="1480373" cy="11930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4FF3920-C77F-31CA-6D2C-45286CD4859F}"/>
              </a:ext>
            </a:extLst>
          </p:cNvPr>
          <p:cNvCxnSpPr>
            <a:stCxn id="20" idx="4"/>
            <a:endCxn id="22" idx="5"/>
          </p:cNvCxnSpPr>
          <p:nvPr/>
        </p:nvCxnSpPr>
        <p:spPr>
          <a:xfrm flipH="1">
            <a:off x="6576748" y="5047791"/>
            <a:ext cx="3417730" cy="13538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C3A38AA-3925-BB28-AA08-915D7AEE8E43}"/>
              </a:ext>
            </a:extLst>
          </p:cNvPr>
          <p:cNvCxnSpPr>
            <a:stCxn id="11" idx="7"/>
            <a:endCxn id="14" idx="4"/>
          </p:cNvCxnSpPr>
          <p:nvPr/>
        </p:nvCxnSpPr>
        <p:spPr>
          <a:xfrm flipV="1">
            <a:off x="8429211" y="2123031"/>
            <a:ext cx="332987" cy="27035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45DD65D-85A0-DE13-F7B3-D5B34F9D5CE7}"/>
              </a:ext>
            </a:extLst>
          </p:cNvPr>
          <p:cNvCxnSpPr>
            <a:cxnSpLocks/>
            <a:stCxn id="19" idx="2"/>
            <a:endCxn id="17" idx="5"/>
          </p:cNvCxnSpPr>
          <p:nvPr/>
        </p:nvCxnSpPr>
        <p:spPr>
          <a:xfrm flipH="1">
            <a:off x="2045905" y="1841930"/>
            <a:ext cx="2502032" cy="330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2F9154A-18EA-A050-3A46-744315F4AD71}"/>
              </a:ext>
            </a:extLst>
          </p:cNvPr>
          <p:cNvSpPr txBox="1"/>
          <p:nvPr/>
        </p:nvSpPr>
        <p:spPr>
          <a:xfrm>
            <a:off x="9409336" y="1255898"/>
            <a:ext cx="27347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600" dirty="0"/>
              <a:t>Ogni parola è un </a:t>
            </a:r>
            <a:r>
              <a:rPr lang="it-IT" sz="1600" i="1" dirty="0"/>
              <a:t>nodo</a:t>
            </a:r>
            <a:r>
              <a:rPr lang="it-IT" sz="1600" dirty="0"/>
              <a:t> che </a:t>
            </a:r>
            <a:r>
              <a:rPr lang="it-IT" sz="1600" b="1" dirty="0"/>
              <a:t>attiva</a:t>
            </a:r>
            <a:r>
              <a:rPr lang="it-IT" sz="1600" b="1" i="1" dirty="0"/>
              <a:t> </a:t>
            </a:r>
            <a:r>
              <a:rPr lang="it-IT" sz="1600" dirty="0"/>
              <a:t>tutti gli altri nodi connessi.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AF9AEB-FD4F-1BD8-9172-8BC411C89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31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9999910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Associazione semantica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35BB5A-88C4-1DC4-B0AE-9D122624A59D}"/>
              </a:ext>
            </a:extLst>
          </p:cNvPr>
          <p:cNvSpPr/>
          <p:nvPr/>
        </p:nvSpPr>
        <p:spPr>
          <a:xfrm>
            <a:off x="5388543" y="370929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divano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F558B9A-46C6-F83F-7356-3D0A61D80EED}"/>
              </a:ext>
            </a:extLst>
          </p:cNvPr>
          <p:cNvSpPr/>
          <p:nvPr/>
        </p:nvSpPr>
        <p:spPr>
          <a:xfrm>
            <a:off x="6590097" y="252305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letto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8537FA0-A634-5B0E-71B4-E8B505AF1446}"/>
              </a:ext>
            </a:extLst>
          </p:cNvPr>
          <p:cNvSpPr/>
          <p:nvPr/>
        </p:nvSpPr>
        <p:spPr>
          <a:xfrm>
            <a:off x="7221506" y="4734970"/>
            <a:ext cx="1414914" cy="62564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casa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0EB34E-17B2-22D7-9659-B0AE6E4DF2DF}"/>
              </a:ext>
            </a:extLst>
          </p:cNvPr>
          <p:cNvSpPr/>
          <p:nvPr/>
        </p:nvSpPr>
        <p:spPr>
          <a:xfrm>
            <a:off x="2448025" y="221023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TV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9E3985-889D-A0F2-0E7E-0D85039190DB}"/>
              </a:ext>
            </a:extLst>
          </p:cNvPr>
          <p:cNvSpPr/>
          <p:nvPr/>
        </p:nvSpPr>
        <p:spPr>
          <a:xfrm>
            <a:off x="2687052" y="5255030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dormire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B76C8FE-2C86-E338-2994-C61A59C7CC2A}"/>
              </a:ext>
            </a:extLst>
          </p:cNvPr>
          <p:cNvSpPr/>
          <p:nvPr/>
        </p:nvSpPr>
        <p:spPr>
          <a:xfrm>
            <a:off x="8005011" y="1497389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cuscino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F6E84-66D2-D01E-DE70-70C93F6D2C44}"/>
              </a:ext>
            </a:extLst>
          </p:cNvPr>
          <p:cNvSpPr/>
          <p:nvPr/>
        </p:nvSpPr>
        <p:spPr>
          <a:xfrm>
            <a:off x="9187561" y="3007895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coperta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BCAC31-92A6-74B8-ED06-EC8B938D9A4F}"/>
              </a:ext>
            </a:extLst>
          </p:cNvPr>
          <p:cNvSpPr/>
          <p:nvPr/>
        </p:nvSpPr>
        <p:spPr>
          <a:xfrm>
            <a:off x="704248" y="3401291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serie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981540F-F9A0-4356-E776-BF3E625FCD80}"/>
              </a:ext>
            </a:extLst>
          </p:cNvPr>
          <p:cNvSpPr/>
          <p:nvPr/>
        </p:nvSpPr>
        <p:spPr>
          <a:xfrm>
            <a:off x="838200" y="134097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film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54FC03E-479B-6E4A-B477-B8970CD340D3}"/>
              </a:ext>
            </a:extLst>
          </p:cNvPr>
          <p:cNvSpPr/>
          <p:nvPr/>
        </p:nvSpPr>
        <p:spPr>
          <a:xfrm>
            <a:off x="3234087" y="4156145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sogno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F58D1D-5D80-152C-45A1-E23F3E4F20D3}"/>
              </a:ext>
            </a:extLst>
          </p:cNvPr>
          <p:cNvSpPr/>
          <p:nvPr/>
        </p:nvSpPr>
        <p:spPr>
          <a:xfrm>
            <a:off x="4547937" y="1529109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pizza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8C5E673-ACAD-F9E7-3103-C01F17EEBDFB}"/>
              </a:ext>
            </a:extLst>
          </p:cNvPr>
          <p:cNvSpPr/>
          <p:nvPr/>
        </p:nvSpPr>
        <p:spPr>
          <a:xfrm>
            <a:off x="9287021" y="442214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cibo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CB2339F-32CD-CE9D-3CF7-B749A725648F}"/>
              </a:ext>
            </a:extLst>
          </p:cNvPr>
          <p:cNvSpPr/>
          <p:nvPr/>
        </p:nvSpPr>
        <p:spPr>
          <a:xfrm>
            <a:off x="5255394" y="5867610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famiglia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FE53167-4010-5EAC-5E0B-5B78587C8DAB}"/>
              </a:ext>
            </a:extLst>
          </p:cNvPr>
          <p:cNvCxnSpPr>
            <a:stCxn id="4" idx="5"/>
            <a:endCxn id="11" idx="1"/>
          </p:cNvCxnSpPr>
          <p:nvPr/>
        </p:nvCxnSpPr>
        <p:spPr>
          <a:xfrm>
            <a:off x="6596248" y="4243318"/>
            <a:ext cx="832467" cy="5832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5F4FD6-0D78-D150-530D-132FB190D163}"/>
              </a:ext>
            </a:extLst>
          </p:cNvPr>
          <p:cNvCxnSpPr>
            <a:stCxn id="4" idx="7"/>
          </p:cNvCxnSpPr>
          <p:nvPr/>
        </p:nvCxnSpPr>
        <p:spPr>
          <a:xfrm flipV="1">
            <a:off x="6596248" y="3137363"/>
            <a:ext cx="381000" cy="6635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2B4F4D-BC2C-70F9-672C-D91C1583E597}"/>
              </a:ext>
            </a:extLst>
          </p:cNvPr>
          <p:cNvCxnSpPr>
            <a:stCxn id="4" idx="1"/>
            <a:endCxn id="12" idx="5"/>
          </p:cNvCxnSpPr>
          <p:nvPr/>
        </p:nvCxnSpPr>
        <p:spPr>
          <a:xfrm flipH="1" flipV="1">
            <a:off x="3655730" y="2744257"/>
            <a:ext cx="1940022" cy="1056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C35A0C-49B3-1026-5563-8F42CA9C1089}"/>
              </a:ext>
            </a:extLst>
          </p:cNvPr>
          <p:cNvCxnSpPr>
            <a:stCxn id="12" idx="1"/>
            <a:endCxn id="17" idx="5"/>
          </p:cNvCxnSpPr>
          <p:nvPr/>
        </p:nvCxnSpPr>
        <p:spPr>
          <a:xfrm flipH="1" flipV="1">
            <a:off x="2045905" y="1874997"/>
            <a:ext cx="609329" cy="4268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10B76B-0CC5-4EC9-1D3A-77F3FB1DE78D}"/>
              </a:ext>
            </a:extLst>
          </p:cNvPr>
          <p:cNvCxnSpPr>
            <a:stCxn id="12" idx="3"/>
            <a:endCxn id="16" idx="7"/>
          </p:cNvCxnSpPr>
          <p:nvPr/>
        </p:nvCxnSpPr>
        <p:spPr>
          <a:xfrm flipH="1">
            <a:off x="1911953" y="2744257"/>
            <a:ext cx="743281" cy="7486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0528BE-F8C1-A2F2-1124-7034D27FF358}"/>
              </a:ext>
            </a:extLst>
          </p:cNvPr>
          <p:cNvCxnSpPr>
            <a:stCxn id="4" idx="3"/>
            <a:endCxn id="13" idx="7"/>
          </p:cNvCxnSpPr>
          <p:nvPr/>
        </p:nvCxnSpPr>
        <p:spPr>
          <a:xfrm flipH="1">
            <a:off x="4008406" y="4243318"/>
            <a:ext cx="1587346" cy="11033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76A3804-49D2-8574-A914-779AD5461528}"/>
              </a:ext>
            </a:extLst>
          </p:cNvPr>
          <p:cNvCxnSpPr>
            <a:stCxn id="13" idx="0"/>
          </p:cNvCxnSpPr>
          <p:nvPr/>
        </p:nvCxnSpPr>
        <p:spPr>
          <a:xfrm flipV="1">
            <a:off x="3461084" y="4765964"/>
            <a:ext cx="194646" cy="4890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7EE30E-2E8B-1F88-396B-ACD02EA3DE9E}"/>
              </a:ext>
            </a:extLst>
          </p:cNvPr>
          <p:cNvCxnSpPr>
            <a:cxnSpLocks/>
            <a:stCxn id="11" idx="3"/>
            <a:endCxn id="22" idx="7"/>
          </p:cNvCxnSpPr>
          <p:nvPr/>
        </p:nvCxnSpPr>
        <p:spPr>
          <a:xfrm flipH="1">
            <a:off x="6576748" y="5268989"/>
            <a:ext cx="851967" cy="6902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0C2E070-F653-46FC-0B05-A9A84E5E5FAC}"/>
              </a:ext>
            </a:extLst>
          </p:cNvPr>
          <p:cNvCxnSpPr>
            <a:stCxn id="11" idx="2"/>
            <a:endCxn id="13" idx="6"/>
          </p:cNvCxnSpPr>
          <p:nvPr/>
        </p:nvCxnSpPr>
        <p:spPr>
          <a:xfrm flipH="1">
            <a:off x="4235115" y="5047791"/>
            <a:ext cx="2986391" cy="5200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1539AB9-C5CA-2310-D315-B3B1135CC839}"/>
              </a:ext>
            </a:extLst>
          </p:cNvPr>
          <p:cNvCxnSpPr>
            <a:stCxn id="13" idx="1"/>
            <a:endCxn id="16" idx="4"/>
          </p:cNvCxnSpPr>
          <p:nvPr/>
        </p:nvCxnSpPr>
        <p:spPr>
          <a:xfrm flipH="1" flipV="1">
            <a:off x="1411705" y="4026933"/>
            <a:ext cx="1502056" cy="13197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4CD886-4D72-0465-71A0-2C18E6DE7154}"/>
              </a:ext>
            </a:extLst>
          </p:cNvPr>
          <p:cNvCxnSpPr>
            <a:stCxn id="12" idx="7"/>
            <a:endCxn id="19" idx="2"/>
          </p:cNvCxnSpPr>
          <p:nvPr/>
        </p:nvCxnSpPr>
        <p:spPr>
          <a:xfrm flipV="1">
            <a:off x="3655730" y="1841930"/>
            <a:ext cx="892207" cy="459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5EC5E74-1624-7BFF-F228-18859B6613E5}"/>
              </a:ext>
            </a:extLst>
          </p:cNvPr>
          <p:cNvCxnSpPr>
            <a:cxnSpLocks/>
            <a:stCxn id="19" idx="4"/>
            <a:endCxn id="4" idx="1"/>
          </p:cNvCxnSpPr>
          <p:nvPr/>
        </p:nvCxnSpPr>
        <p:spPr>
          <a:xfrm>
            <a:off x="5321969" y="2154751"/>
            <a:ext cx="273783" cy="16461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F528A8B-3F88-C08B-2D29-DD2E3D3DC1AF}"/>
              </a:ext>
            </a:extLst>
          </p:cNvPr>
          <p:cNvCxnSpPr>
            <a:stCxn id="10" idx="7"/>
            <a:endCxn id="14" idx="3"/>
          </p:cNvCxnSpPr>
          <p:nvPr/>
        </p:nvCxnSpPr>
        <p:spPr>
          <a:xfrm flipV="1">
            <a:off x="7797802" y="2031408"/>
            <a:ext cx="428984" cy="5832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3775879-779D-9308-8089-1AA28F0F92CD}"/>
              </a:ext>
            </a:extLst>
          </p:cNvPr>
          <p:cNvCxnSpPr>
            <a:stCxn id="10" idx="6"/>
            <a:endCxn id="15" idx="2"/>
          </p:cNvCxnSpPr>
          <p:nvPr/>
        </p:nvCxnSpPr>
        <p:spPr>
          <a:xfrm>
            <a:off x="8005011" y="2835880"/>
            <a:ext cx="1182550" cy="4848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A700ACD-899B-6BAC-15A3-7B192D0FA5FF}"/>
              </a:ext>
            </a:extLst>
          </p:cNvPr>
          <p:cNvCxnSpPr>
            <a:stCxn id="4" idx="6"/>
            <a:endCxn id="15" idx="3"/>
          </p:cNvCxnSpPr>
          <p:nvPr/>
        </p:nvCxnSpPr>
        <p:spPr>
          <a:xfrm flipV="1">
            <a:off x="6803457" y="3541914"/>
            <a:ext cx="2605879" cy="4802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057B8EA-3D76-39EC-8EE1-E7D674228B20}"/>
              </a:ext>
            </a:extLst>
          </p:cNvPr>
          <p:cNvCxnSpPr>
            <a:stCxn id="11" idx="7"/>
            <a:endCxn id="20" idx="2"/>
          </p:cNvCxnSpPr>
          <p:nvPr/>
        </p:nvCxnSpPr>
        <p:spPr>
          <a:xfrm flipV="1">
            <a:off x="8429211" y="4734970"/>
            <a:ext cx="857810" cy="916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E813764-8172-90FF-E3F6-D9A85435E5A3}"/>
              </a:ext>
            </a:extLst>
          </p:cNvPr>
          <p:cNvCxnSpPr>
            <a:stCxn id="22" idx="0"/>
            <a:endCxn id="4" idx="4"/>
          </p:cNvCxnSpPr>
          <p:nvPr/>
        </p:nvCxnSpPr>
        <p:spPr>
          <a:xfrm flipV="1">
            <a:off x="6029426" y="4334941"/>
            <a:ext cx="66574" cy="15326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CABCDDD-B956-0646-06AC-413CE2E76ECC}"/>
              </a:ext>
            </a:extLst>
          </p:cNvPr>
          <p:cNvCxnSpPr>
            <a:stCxn id="12" idx="4"/>
            <a:endCxn id="13" idx="1"/>
          </p:cNvCxnSpPr>
          <p:nvPr/>
        </p:nvCxnSpPr>
        <p:spPr>
          <a:xfrm flipH="1">
            <a:off x="2913761" y="2835880"/>
            <a:ext cx="241721" cy="25107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0E0BFF1-1105-8B7D-D664-06606FCC87EA}"/>
              </a:ext>
            </a:extLst>
          </p:cNvPr>
          <p:cNvCxnSpPr>
            <a:stCxn id="12" idx="5"/>
            <a:endCxn id="22" idx="0"/>
          </p:cNvCxnSpPr>
          <p:nvPr/>
        </p:nvCxnSpPr>
        <p:spPr>
          <a:xfrm>
            <a:off x="3655730" y="2744257"/>
            <a:ext cx="2373696" cy="31233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95BA526-D6E5-FEA3-8AD2-5B050183D677}"/>
              </a:ext>
            </a:extLst>
          </p:cNvPr>
          <p:cNvCxnSpPr>
            <a:stCxn id="22" idx="7"/>
            <a:endCxn id="10" idx="4"/>
          </p:cNvCxnSpPr>
          <p:nvPr/>
        </p:nvCxnSpPr>
        <p:spPr>
          <a:xfrm flipV="1">
            <a:off x="6576748" y="3148701"/>
            <a:ext cx="720806" cy="28105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A1EA322-96CD-A1A7-8D81-30F30683A74A}"/>
              </a:ext>
            </a:extLst>
          </p:cNvPr>
          <p:cNvCxnSpPr>
            <a:stCxn id="11" idx="0"/>
            <a:endCxn id="15" idx="3"/>
          </p:cNvCxnSpPr>
          <p:nvPr/>
        </p:nvCxnSpPr>
        <p:spPr>
          <a:xfrm flipV="1">
            <a:off x="7928963" y="3541914"/>
            <a:ext cx="1480373" cy="11930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4FF3920-C77F-31CA-6D2C-45286CD4859F}"/>
              </a:ext>
            </a:extLst>
          </p:cNvPr>
          <p:cNvCxnSpPr>
            <a:stCxn id="20" idx="4"/>
            <a:endCxn id="22" idx="5"/>
          </p:cNvCxnSpPr>
          <p:nvPr/>
        </p:nvCxnSpPr>
        <p:spPr>
          <a:xfrm flipH="1">
            <a:off x="6576748" y="5047791"/>
            <a:ext cx="3417730" cy="13538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C3A38AA-3925-BB28-AA08-915D7AEE8E43}"/>
              </a:ext>
            </a:extLst>
          </p:cNvPr>
          <p:cNvCxnSpPr>
            <a:stCxn id="11" idx="7"/>
            <a:endCxn id="14" idx="4"/>
          </p:cNvCxnSpPr>
          <p:nvPr/>
        </p:nvCxnSpPr>
        <p:spPr>
          <a:xfrm flipV="1">
            <a:off x="8429211" y="2123031"/>
            <a:ext cx="332987" cy="27035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45DD65D-85A0-DE13-F7B3-D5B34F9D5CE7}"/>
              </a:ext>
            </a:extLst>
          </p:cNvPr>
          <p:cNvCxnSpPr>
            <a:cxnSpLocks/>
            <a:stCxn id="19" idx="2"/>
            <a:endCxn id="17" idx="5"/>
          </p:cNvCxnSpPr>
          <p:nvPr/>
        </p:nvCxnSpPr>
        <p:spPr>
          <a:xfrm flipH="1">
            <a:off x="2045905" y="1841930"/>
            <a:ext cx="2502032" cy="330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8E1718-8119-8E5C-BD02-96BFE9C7C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32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7861771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Associazione semantica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35BB5A-88C4-1DC4-B0AE-9D122624A59D}"/>
              </a:ext>
            </a:extLst>
          </p:cNvPr>
          <p:cNvSpPr/>
          <p:nvPr/>
        </p:nvSpPr>
        <p:spPr>
          <a:xfrm>
            <a:off x="5388543" y="3709299"/>
            <a:ext cx="1414914" cy="62564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divano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F558B9A-46C6-F83F-7356-3D0A61D80EED}"/>
              </a:ext>
            </a:extLst>
          </p:cNvPr>
          <p:cNvSpPr/>
          <p:nvPr/>
        </p:nvSpPr>
        <p:spPr>
          <a:xfrm>
            <a:off x="6590097" y="252305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letto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8537FA0-A634-5B0E-71B4-E8B505AF1446}"/>
              </a:ext>
            </a:extLst>
          </p:cNvPr>
          <p:cNvSpPr/>
          <p:nvPr/>
        </p:nvSpPr>
        <p:spPr>
          <a:xfrm>
            <a:off x="7221506" y="4734970"/>
            <a:ext cx="1414914" cy="62564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b="1" dirty="0">
                <a:solidFill>
                  <a:schemeClr val="tx1"/>
                </a:solidFill>
              </a:rPr>
              <a:t>casa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0EB34E-17B2-22D7-9659-B0AE6E4DF2DF}"/>
              </a:ext>
            </a:extLst>
          </p:cNvPr>
          <p:cNvSpPr/>
          <p:nvPr/>
        </p:nvSpPr>
        <p:spPr>
          <a:xfrm>
            <a:off x="2448025" y="221023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TV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9E3985-889D-A0F2-0E7E-0D85039190DB}"/>
              </a:ext>
            </a:extLst>
          </p:cNvPr>
          <p:cNvSpPr/>
          <p:nvPr/>
        </p:nvSpPr>
        <p:spPr>
          <a:xfrm>
            <a:off x="2687052" y="5255030"/>
            <a:ext cx="1548063" cy="62564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dormire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B76C8FE-2C86-E338-2994-C61A59C7CC2A}"/>
              </a:ext>
            </a:extLst>
          </p:cNvPr>
          <p:cNvSpPr/>
          <p:nvPr/>
        </p:nvSpPr>
        <p:spPr>
          <a:xfrm>
            <a:off x="8005011" y="1497389"/>
            <a:ext cx="1514374" cy="62564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cuscino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F6E84-66D2-D01E-DE70-70C93F6D2C44}"/>
              </a:ext>
            </a:extLst>
          </p:cNvPr>
          <p:cNvSpPr/>
          <p:nvPr/>
        </p:nvSpPr>
        <p:spPr>
          <a:xfrm>
            <a:off x="9187561" y="3007895"/>
            <a:ext cx="1514374" cy="62564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coperta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BCAC31-92A6-74B8-ED06-EC8B938D9A4F}"/>
              </a:ext>
            </a:extLst>
          </p:cNvPr>
          <p:cNvSpPr/>
          <p:nvPr/>
        </p:nvSpPr>
        <p:spPr>
          <a:xfrm>
            <a:off x="704248" y="3401291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serie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981540F-F9A0-4356-E776-BF3E625FCD80}"/>
              </a:ext>
            </a:extLst>
          </p:cNvPr>
          <p:cNvSpPr/>
          <p:nvPr/>
        </p:nvSpPr>
        <p:spPr>
          <a:xfrm>
            <a:off x="838200" y="134097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film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54FC03E-479B-6E4A-B477-B8970CD340D3}"/>
              </a:ext>
            </a:extLst>
          </p:cNvPr>
          <p:cNvSpPr/>
          <p:nvPr/>
        </p:nvSpPr>
        <p:spPr>
          <a:xfrm>
            <a:off x="3234087" y="4156145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sogno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F58D1D-5D80-152C-45A1-E23F3E4F20D3}"/>
              </a:ext>
            </a:extLst>
          </p:cNvPr>
          <p:cNvSpPr/>
          <p:nvPr/>
        </p:nvSpPr>
        <p:spPr>
          <a:xfrm>
            <a:off x="4547937" y="1529109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pizza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8C5E673-ACAD-F9E7-3103-C01F17EEBDFB}"/>
              </a:ext>
            </a:extLst>
          </p:cNvPr>
          <p:cNvSpPr/>
          <p:nvPr/>
        </p:nvSpPr>
        <p:spPr>
          <a:xfrm>
            <a:off x="9287021" y="4422149"/>
            <a:ext cx="1414914" cy="62564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cibo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CB2339F-32CD-CE9D-3CF7-B749A725648F}"/>
              </a:ext>
            </a:extLst>
          </p:cNvPr>
          <p:cNvSpPr/>
          <p:nvPr/>
        </p:nvSpPr>
        <p:spPr>
          <a:xfrm>
            <a:off x="5255394" y="5867610"/>
            <a:ext cx="1548063" cy="62564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famiglia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FE53167-4010-5EAC-5E0B-5B78587C8DAB}"/>
              </a:ext>
            </a:extLst>
          </p:cNvPr>
          <p:cNvCxnSpPr>
            <a:stCxn id="4" idx="5"/>
            <a:endCxn id="11" idx="1"/>
          </p:cNvCxnSpPr>
          <p:nvPr/>
        </p:nvCxnSpPr>
        <p:spPr>
          <a:xfrm>
            <a:off x="6596248" y="4243318"/>
            <a:ext cx="832467" cy="5832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5F4FD6-0D78-D150-530D-132FB190D163}"/>
              </a:ext>
            </a:extLst>
          </p:cNvPr>
          <p:cNvCxnSpPr>
            <a:stCxn id="4" idx="7"/>
          </p:cNvCxnSpPr>
          <p:nvPr/>
        </p:nvCxnSpPr>
        <p:spPr>
          <a:xfrm flipV="1">
            <a:off x="6596248" y="3137363"/>
            <a:ext cx="381000" cy="6635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2B4F4D-BC2C-70F9-672C-D91C1583E597}"/>
              </a:ext>
            </a:extLst>
          </p:cNvPr>
          <p:cNvCxnSpPr>
            <a:stCxn id="4" idx="1"/>
            <a:endCxn id="12" idx="5"/>
          </p:cNvCxnSpPr>
          <p:nvPr/>
        </p:nvCxnSpPr>
        <p:spPr>
          <a:xfrm flipH="1" flipV="1">
            <a:off x="3655730" y="2744257"/>
            <a:ext cx="1940022" cy="1056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C35A0C-49B3-1026-5563-8F42CA9C1089}"/>
              </a:ext>
            </a:extLst>
          </p:cNvPr>
          <p:cNvCxnSpPr>
            <a:stCxn id="12" idx="1"/>
            <a:endCxn id="17" idx="5"/>
          </p:cNvCxnSpPr>
          <p:nvPr/>
        </p:nvCxnSpPr>
        <p:spPr>
          <a:xfrm flipH="1" flipV="1">
            <a:off x="2045905" y="1874997"/>
            <a:ext cx="609329" cy="4268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10B76B-0CC5-4EC9-1D3A-77F3FB1DE78D}"/>
              </a:ext>
            </a:extLst>
          </p:cNvPr>
          <p:cNvCxnSpPr>
            <a:stCxn id="12" idx="3"/>
            <a:endCxn id="16" idx="7"/>
          </p:cNvCxnSpPr>
          <p:nvPr/>
        </p:nvCxnSpPr>
        <p:spPr>
          <a:xfrm flipH="1">
            <a:off x="1911953" y="2744257"/>
            <a:ext cx="743281" cy="7486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0528BE-F8C1-A2F2-1124-7034D27FF358}"/>
              </a:ext>
            </a:extLst>
          </p:cNvPr>
          <p:cNvCxnSpPr>
            <a:stCxn id="4" idx="3"/>
            <a:endCxn id="13" idx="7"/>
          </p:cNvCxnSpPr>
          <p:nvPr/>
        </p:nvCxnSpPr>
        <p:spPr>
          <a:xfrm flipH="1">
            <a:off x="4008406" y="4243318"/>
            <a:ext cx="1587346" cy="11033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76A3804-49D2-8574-A914-779AD5461528}"/>
              </a:ext>
            </a:extLst>
          </p:cNvPr>
          <p:cNvCxnSpPr>
            <a:stCxn id="13" idx="0"/>
          </p:cNvCxnSpPr>
          <p:nvPr/>
        </p:nvCxnSpPr>
        <p:spPr>
          <a:xfrm flipV="1">
            <a:off x="3461084" y="4765964"/>
            <a:ext cx="194646" cy="4890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7EE30E-2E8B-1F88-396B-ACD02EA3DE9E}"/>
              </a:ext>
            </a:extLst>
          </p:cNvPr>
          <p:cNvCxnSpPr>
            <a:cxnSpLocks/>
            <a:stCxn id="11" idx="3"/>
            <a:endCxn id="22" idx="7"/>
          </p:cNvCxnSpPr>
          <p:nvPr/>
        </p:nvCxnSpPr>
        <p:spPr>
          <a:xfrm flipH="1">
            <a:off x="6576748" y="5268989"/>
            <a:ext cx="851967" cy="6902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0C2E070-F653-46FC-0B05-A9A84E5E5FAC}"/>
              </a:ext>
            </a:extLst>
          </p:cNvPr>
          <p:cNvCxnSpPr>
            <a:stCxn id="11" idx="2"/>
            <a:endCxn id="13" idx="6"/>
          </p:cNvCxnSpPr>
          <p:nvPr/>
        </p:nvCxnSpPr>
        <p:spPr>
          <a:xfrm flipH="1">
            <a:off x="4235115" y="5047791"/>
            <a:ext cx="2986391" cy="5200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1539AB9-C5CA-2310-D315-B3B1135CC839}"/>
              </a:ext>
            </a:extLst>
          </p:cNvPr>
          <p:cNvCxnSpPr>
            <a:stCxn id="13" idx="1"/>
            <a:endCxn id="16" idx="4"/>
          </p:cNvCxnSpPr>
          <p:nvPr/>
        </p:nvCxnSpPr>
        <p:spPr>
          <a:xfrm flipH="1" flipV="1">
            <a:off x="1411705" y="4026933"/>
            <a:ext cx="1502056" cy="13197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4CD886-4D72-0465-71A0-2C18E6DE7154}"/>
              </a:ext>
            </a:extLst>
          </p:cNvPr>
          <p:cNvCxnSpPr>
            <a:stCxn id="12" idx="7"/>
            <a:endCxn id="19" idx="2"/>
          </p:cNvCxnSpPr>
          <p:nvPr/>
        </p:nvCxnSpPr>
        <p:spPr>
          <a:xfrm flipV="1">
            <a:off x="3655730" y="1841930"/>
            <a:ext cx="892207" cy="459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5EC5E74-1624-7BFF-F228-18859B6613E5}"/>
              </a:ext>
            </a:extLst>
          </p:cNvPr>
          <p:cNvCxnSpPr>
            <a:cxnSpLocks/>
            <a:stCxn id="19" idx="4"/>
            <a:endCxn id="4" idx="1"/>
          </p:cNvCxnSpPr>
          <p:nvPr/>
        </p:nvCxnSpPr>
        <p:spPr>
          <a:xfrm>
            <a:off x="5321969" y="2154751"/>
            <a:ext cx="273783" cy="16461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F528A8B-3F88-C08B-2D29-DD2E3D3DC1AF}"/>
              </a:ext>
            </a:extLst>
          </p:cNvPr>
          <p:cNvCxnSpPr>
            <a:stCxn id="10" idx="7"/>
            <a:endCxn id="14" idx="3"/>
          </p:cNvCxnSpPr>
          <p:nvPr/>
        </p:nvCxnSpPr>
        <p:spPr>
          <a:xfrm flipV="1">
            <a:off x="7797802" y="2031408"/>
            <a:ext cx="428984" cy="5832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3775879-779D-9308-8089-1AA28F0F92CD}"/>
              </a:ext>
            </a:extLst>
          </p:cNvPr>
          <p:cNvCxnSpPr>
            <a:stCxn id="10" idx="6"/>
            <a:endCxn id="15" idx="2"/>
          </p:cNvCxnSpPr>
          <p:nvPr/>
        </p:nvCxnSpPr>
        <p:spPr>
          <a:xfrm>
            <a:off x="8005011" y="2835880"/>
            <a:ext cx="1182550" cy="4848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A700ACD-899B-6BAC-15A3-7B192D0FA5FF}"/>
              </a:ext>
            </a:extLst>
          </p:cNvPr>
          <p:cNvCxnSpPr>
            <a:stCxn id="4" idx="6"/>
            <a:endCxn id="15" idx="3"/>
          </p:cNvCxnSpPr>
          <p:nvPr/>
        </p:nvCxnSpPr>
        <p:spPr>
          <a:xfrm flipV="1">
            <a:off x="6803457" y="3541914"/>
            <a:ext cx="2605879" cy="4802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057B8EA-3D76-39EC-8EE1-E7D674228B20}"/>
              </a:ext>
            </a:extLst>
          </p:cNvPr>
          <p:cNvCxnSpPr>
            <a:stCxn id="11" idx="7"/>
            <a:endCxn id="20" idx="2"/>
          </p:cNvCxnSpPr>
          <p:nvPr/>
        </p:nvCxnSpPr>
        <p:spPr>
          <a:xfrm flipV="1">
            <a:off x="8429211" y="4734970"/>
            <a:ext cx="857810" cy="916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E813764-8172-90FF-E3F6-D9A85435E5A3}"/>
              </a:ext>
            </a:extLst>
          </p:cNvPr>
          <p:cNvCxnSpPr>
            <a:stCxn id="22" idx="0"/>
            <a:endCxn id="4" idx="4"/>
          </p:cNvCxnSpPr>
          <p:nvPr/>
        </p:nvCxnSpPr>
        <p:spPr>
          <a:xfrm flipV="1">
            <a:off x="6029426" y="4334941"/>
            <a:ext cx="66574" cy="15326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CABCDDD-B956-0646-06AC-413CE2E76ECC}"/>
              </a:ext>
            </a:extLst>
          </p:cNvPr>
          <p:cNvCxnSpPr>
            <a:stCxn id="12" idx="4"/>
            <a:endCxn id="13" idx="1"/>
          </p:cNvCxnSpPr>
          <p:nvPr/>
        </p:nvCxnSpPr>
        <p:spPr>
          <a:xfrm flipH="1">
            <a:off x="2913761" y="2835880"/>
            <a:ext cx="241721" cy="25107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0E0BFF1-1105-8B7D-D664-06606FCC87EA}"/>
              </a:ext>
            </a:extLst>
          </p:cNvPr>
          <p:cNvCxnSpPr>
            <a:stCxn id="12" idx="5"/>
            <a:endCxn id="22" idx="0"/>
          </p:cNvCxnSpPr>
          <p:nvPr/>
        </p:nvCxnSpPr>
        <p:spPr>
          <a:xfrm>
            <a:off x="3655730" y="2744257"/>
            <a:ext cx="2373696" cy="31233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95BA526-D6E5-FEA3-8AD2-5B050183D677}"/>
              </a:ext>
            </a:extLst>
          </p:cNvPr>
          <p:cNvCxnSpPr>
            <a:stCxn id="22" idx="7"/>
            <a:endCxn id="10" idx="4"/>
          </p:cNvCxnSpPr>
          <p:nvPr/>
        </p:nvCxnSpPr>
        <p:spPr>
          <a:xfrm flipV="1">
            <a:off x="6576748" y="3148701"/>
            <a:ext cx="720806" cy="28105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A1EA322-96CD-A1A7-8D81-30F30683A74A}"/>
              </a:ext>
            </a:extLst>
          </p:cNvPr>
          <p:cNvCxnSpPr>
            <a:stCxn id="11" idx="0"/>
            <a:endCxn id="15" idx="3"/>
          </p:cNvCxnSpPr>
          <p:nvPr/>
        </p:nvCxnSpPr>
        <p:spPr>
          <a:xfrm flipV="1">
            <a:off x="7928963" y="3541914"/>
            <a:ext cx="1480373" cy="11930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4FF3920-C77F-31CA-6D2C-45286CD4859F}"/>
              </a:ext>
            </a:extLst>
          </p:cNvPr>
          <p:cNvCxnSpPr>
            <a:stCxn id="20" idx="4"/>
            <a:endCxn id="22" idx="5"/>
          </p:cNvCxnSpPr>
          <p:nvPr/>
        </p:nvCxnSpPr>
        <p:spPr>
          <a:xfrm flipH="1">
            <a:off x="6576748" y="5047791"/>
            <a:ext cx="3417730" cy="13538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C3A38AA-3925-BB28-AA08-915D7AEE8E43}"/>
              </a:ext>
            </a:extLst>
          </p:cNvPr>
          <p:cNvCxnSpPr>
            <a:stCxn id="11" idx="7"/>
            <a:endCxn id="14" idx="4"/>
          </p:cNvCxnSpPr>
          <p:nvPr/>
        </p:nvCxnSpPr>
        <p:spPr>
          <a:xfrm flipV="1">
            <a:off x="8429211" y="2123031"/>
            <a:ext cx="332987" cy="27035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45DD65D-85A0-DE13-F7B3-D5B34F9D5CE7}"/>
              </a:ext>
            </a:extLst>
          </p:cNvPr>
          <p:cNvCxnSpPr>
            <a:cxnSpLocks/>
            <a:stCxn id="19" idx="2"/>
            <a:endCxn id="17" idx="5"/>
          </p:cNvCxnSpPr>
          <p:nvPr/>
        </p:nvCxnSpPr>
        <p:spPr>
          <a:xfrm flipH="1">
            <a:off x="2045905" y="1841930"/>
            <a:ext cx="2502032" cy="330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5A5BC1-AFE8-A979-B4C5-C0B0527C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33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1553972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Associazione semantica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35BB5A-88C4-1DC4-B0AE-9D122624A59D}"/>
              </a:ext>
            </a:extLst>
          </p:cNvPr>
          <p:cNvSpPr/>
          <p:nvPr/>
        </p:nvSpPr>
        <p:spPr>
          <a:xfrm>
            <a:off x="5388543" y="370929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divano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F558B9A-46C6-F83F-7356-3D0A61D80EED}"/>
              </a:ext>
            </a:extLst>
          </p:cNvPr>
          <p:cNvSpPr/>
          <p:nvPr/>
        </p:nvSpPr>
        <p:spPr>
          <a:xfrm>
            <a:off x="6590097" y="252305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letto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8537FA0-A634-5B0E-71B4-E8B505AF1446}"/>
              </a:ext>
            </a:extLst>
          </p:cNvPr>
          <p:cNvSpPr/>
          <p:nvPr/>
        </p:nvSpPr>
        <p:spPr>
          <a:xfrm>
            <a:off x="7221506" y="4734970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casa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0EB34E-17B2-22D7-9659-B0AE6E4DF2DF}"/>
              </a:ext>
            </a:extLst>
          </p:cNvPr>
          <p:cNvSpPr/>
          <p:nvPr/>
        </p:nvSpPr>
        <p:spPr>
          <a:xfrm>
            <a:off x="2448025" y="221023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TV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9E3985-889D-A0F2-0E7E-0D85039190DB}"/>
              </a:ext>
            </a:extLst>
          </p:cNvPr>
          <p:cNvSpPr/>
          <p:nvPr/>
        </p:nvSpPr>
        <p:spPr>
          <a:xfrm>
            <a:off x="2687052" y="5255030"/>
            <a:ext cx="1548063" cy="6256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dormire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B76C8FE-2C86-E338-2994-C61A59C7CC2A}"/>
              </a:ext>
            </a:extLst>
          </p:cNvPr>
          <p:cNvSpPr/>
          <p:nvPr/>
        </p:nvSpPr>
        <p:spPr>
          <a:xfrm>
            <a:off x="8005011" y="1497389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cuscino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F6E84-66D2-D01E-DE70-70C93F6D2C44}"/>
              </a:ext>
            </a:extLst>
          </p:cNvPr>
          <p:cNvSpPr/>
          <p:nvPr/>
        </p:nvSpPr>
        <p:spPr>
          <a:xfrm>
            <a:off x="9187561" y="3007895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coperta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BCAC31-92A6-74B8-ED06-EC8B938D9A4F}"/>
              </a:ext>
            </a:extLst>
          </p:cNvPr>
          <p:cNvSpPr/>
          <p:nvPr/>
        </p:nvSpPr>
        <p:spPr>
          <a:xfrm>
            <a:off x="704248" y="3401291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serie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981540F-F9A0-4356-E776-BF3E625FCD80}"/>
              </a:ext>
            </a:extLst>
          </p:cNvPr>
          <p:cNvSpPr/>
          <p:nvPr/>
        </p:nvSpPr>
        <p:spPr>
          <a:xfrm>
            <a:off x="838200" y="134097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film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54FC03E-479B-6E4A-B477-B8970CD340D3}"/>
              </a:ext>
            </a:extLst>
          </p:cNvPr>
          <p:cNvSpPr/>
          <p:nvPr/>
        </p:nvSpPr>
        <p:spPr>
          <a:xfrm>
            <a:off x="3234087" y="4156145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sogno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F58D1D-5D80-152C-45A1-E23F3E4F20D3}"/>
              </a:ext>
            </a:extLst>
          </p:cNvPr>
          <p:cNvSpPr/>
          <p:nvPr/>
        </p:nvSpPr>
        <p:spPr>
          <a:xfrm>
            <a:off x="4547937" y="1529109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pizza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8C5E673-ACAD-F9E7-3103-C01F17EEBDFB}"/>
              </a:ext>
            </a:extLst>
          </p:cNvPr>
          <p:cNvSpPr/>
          <p:nvPr/>
        </p:nvSpPr>
        <p:spPr>
          <a:xfrm>
            <a:off x="9287021" y="442214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cibo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CB2339F-32CD-CE9D-3CF7-B749A725648F}"/>
              </a:ext>
            </a:extLst>
          </p:cNvPr>
          <p:cNvSpPr/>
          <p:nvPr/>
        </p:nvSpPr>
        <p:spPr>
          <a:xfrm>
            <a:off x="5255394" y="5867610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famiglia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FE53167-4010-5EAC-5E0B-5B78587C8DAB}"/>
              </a:ext>
            </a:extLst>
          </p:cNvPr>
          <p:cNvCxnSpPr>
            <a:stCxn id="4" idx="5"/>
            <a:endCxn id="11" idx="1"/>
          </p:cNvCxnSpPr>
          <p:nvPr/>
        </p:nvCxnSpPr>
        <p:spPr>
          <a:xfrm>
            <a:off x="6596248" y="4243318"/>
            <a:ext cx="832467" cy="5832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5F4FD6-0D78-D150-530D-132FB190D163}"/>
              </a:ext>
            </a:extLst>
          </p:cNvPr>
          <p:cNvCxnSpPr>
            <a:stCxn id="4" idx="7"/>
          </p:cNvCxnSpPr>
          <p:nvPr/>
        </p:nvCxnSpPr>
        <p:spPr>
          <a:xfrm flipV="1">
            <a:off x="6596248" y="3137363"/>
            <a:ext cx="381000" cy="6635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2B4F4D-BC2C-70F9-672C-D91C1583E597}"/>
              </a:ext>
            </a:extLst>
          </p:cNvPr>
          <p:cNvCxnSpPr>
            <a:stCxn id="4" idx="1"/>
            <a:endCxn id="12" idx="5"/>
          </p:cNvCxnSpPr>
          <p:nvPr/>
        </p:nvCxnSpPr>
        <p:spPr>
          <a:xfrm flipH="1" flipV="1">
            <a:off x="3655730" y="2744257"/>
            <a:ext cx="1940022" cy="1056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C35A0C-49B3-1026-5563-8F42CA9C1089}"/>
              </a:ext>
            </a:extLst>
          </p:cNvPr>
          <p:cNvCxnSpPr>
            <a:stCxn id="12" idx="1"/>
            <a:endCxn id="17" idx="5"/>
          </p:cNvCxnSpPr>
          <p:nvPr/>
        </p:nvCxnSpPr>
        <p:spPr>
          <a:xfrm flipH="1" flipV="1">
            <a:off x="2045905" y="1874997"/>
            <a:ext cx="609329" cy="4268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10B76B-0CC5-4EC9-1D3A-77F3FB1DE78D}"/>
              </a:ext>
            </a:extLst>
          </p:cNvPr>
          <p:cNvCxnSpPr>
            <a:stCxn id="12" idx="3"/>
            <a:endCxn id="16" idx="7"/>
          </p:cNvCxnSpPr>
          <p:nvPr/>
        </p:nvCxnSpPr>
        <p:spPr>
          <a:xfrm flipH="1">
            <a:off x="1911953" y="2744257"/>
            <a:ext cx="743281" cy="7486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0528BE-F8C1-A2F2-1124-7034D27FF358}"/>
              </a:ext>
            </a:extLst>
          </p:cNvPr>
          <p:cNvCxnSpPr>
            <a:stCxn id="4" idx="3"/>
            <a:endCxn id="13" idx="7"/>
          </p:cNvCxnSpPr>
          <p:nvPr/>
        </p:nvCxnSpPr>
        <p:spPr>
          <a:xfrm flipH="1">
            <a:off x="4008406" y="4243318"/>
            <a:ext cx="1587346" cy="11033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76A3804-49D2-8574-A914-779AD5461528}"/>
              </a:ext>
            </a:extLst>
          </p:cNvPr>
          <p:cNvCxnSpPr>
            <a:stCxn id="13" idx="0"/>
          </p:cNvCxnSpPr>
          <p:nvPr/>
        </p:nvCxnSpPr>
        <p:spPr>
          <a:xfrm flipV="1">
            <a:off x="3461084" y="4765964"/>
            <a:ext cx="194646" cy="48906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7EE30E-2E8B-1F88-396B-ACD02EA3DE9E}"/>
              </a:ext>
            </a:extLst>
          </p:cNvPr>
          <p:cNvCxnSpPr>
            <a:cxnSpLocks/>
            <a:stCxn id="11" idx="3"/>
            <a:endCxn id="22" idx="7"/>
          </p:cNvCxnSpPr>
          <p:nvPr/>
        </p:nvCxnSpPr>
        <p:spPr>
          <a:xfrm flipH="1">
            <a:off x="6576748" y="5268989"/>
            <a:ext cx="851967" cy="6902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0C2E070-F653-46FC-0B05-A9A84E5E5FAC}"/>
              </a:ext>
            </a:extLst>
          </p:cNvPr>
          <p:cNvCxnSpPr>
            <a:stCxn id="11" idx="2"/>
            <a:endCxn id="13" idx="6"/>
          </p:cNvCxnSpPr>
          <p:nvPr/>
        </p:nvCxnSpPr>
        <p:spPr>
          <a:xfrm flipH="1">
            <a:off x="4235115" y="5047791"/>
            <a:ext cx="2986391" cy="5200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1539AB9-C5CA-2310-D315-B3B1135CC839}"/>
              </a:ext>
            </a:extLst>
          </p:cNvPr>
          <p:cNvCxnSpPr>
            <a:stCxn id="13" idx="1"/>
            <a:endCxn id="16" idx="4"/>
          </p:cNvCxnSpPr>
          <p:nvPr/>
        </p:nvCxnSpPr>
        <p:spPr>
          <a:xfrm flipH="1" flipV="1">
            <a:off x="1411705" y="4026933"/>
            <a:ext cx="1502056" cy="13197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4CD886-4D72-0465-71A0-2C18E6DE7154}"/>
              </a:ext>
            </a:extLst>
          </p:cNvPr>
          <p:cNvCxnSpPr>
            <a:stCxn id="12" idx="7"/>
            <a:endCxn id="19" idx="2"/>
          </p:cNvCxnSpPr>
          <p:nvPr/>
        </p:nvCxnSpPr>
        <p:spPr>
          <a:xfrm flipV="1">
            <a:off x="3655730" y="1841930"/>
            <a:ext cx="892207" cy="459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5EC5E74-1624-7BFF-F228-18859B6613E5}"/>
              </a:ext>
            </a:extLst>
          </p:cNvPr>
          <p:cNvCxnSpPr>
            <a:cxnSpLocks/>
            <a:stCxn id="19" idx="4"/>
            <a:endCxn id="4" idx="1"/>
          </p:cNvCxnSpPr>
          <p:nvPr/>
        </p:nvCxnSpPr>
        <p:spPr>
          <a:xfrm>
            <a:off x="5321969" y="2154751"/>
            <a:ext cx="273783" cy="16461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F528A8B-3F88-C08B-2D29-DD2E3D3DC1AF}"/>
              </a:ext>
            </a:extLst>
          </p:cNvPr>
          <p:cNvCxnSpPr>
            <a:stCxn id="10" idx="7"/>
            <a:endCxn id="14" idx="3"/>
          </p:cNvCxnSpPr>
          <p:nvPr/>
        </p:nvCxnSpPr>
        <p:spPr>
          <a:xfrm flipV="1">
            <a:off x="7797802" y="2031408"/>
            <a:ext cx="428984" cy="5832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3775879-779D-9308-8089-1AA28F0F92CD}"/>
              </a:ext>
            </a:extLst>
          </p:cNvPr>
          <p:cNvCxnSpPr>
            <a:stCxn id="10" idx="6"/>
            <a:endCxn id="15" idx="2"/>
          </p:cNvCxnSpPr>
          <p:nvPr/>
        </p:nvCxnSpPr>
        <p:spPr>
          <a:xfrm>
            <a:off x="8005011" y="2835880"/>
            <a:ext cx="1182550" cy="4848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A700ACD-899B-6BAC-15A3-7B192D0FA5FF}"/>
              </a:ext>
            </a:extLst>
          </p:cNvPr>
          <p:cNvCxnSpPr>
            <a:stCxn id="4" idx="6"/>
            <a:endCxn id="15" idx="3"/>
          </p:cNvCxnSpPr>
          <p:nvPr/>
        </p:nvCxnSpPr>
        <p:spPr>
          <a:xfrm flipV="1">
            <a:off x="6803457" y="3541914"/>
            <a:ext cx="2605879" cy="4802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057B8EA-3D76-39EC-8EE1-E7D674228B20}"/>
              </a:ext>
            </a:extLst>
          </p:cNvPr>
          <p:cNvCxnSpPr>
            <a:stCxn id="11" idx="7"/>
            <a:endCxn id="20" idx="2"/>
          </p:cNvCxnSpPr>
          <p:nvPr/>
        </p:nvCxnSpPr>
        <p:spPr>
          <a:xfrm flipV="1">
            <a:off x="8429211" y="4734970"/>
            <a:ext cx="857810" cy="916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E813764-8172-90FF-E3F6-D9A85435E5A3}"/>
              </a:ext>
            </a:extLst>
          </p:cNvPr>
          <p:cNvCxnSpPr>
            <a:stCxn id="22" idx="0"/>
            <a:endCxn id="4" idx="4"/>
          </p:cNvCxnSpPr>
          <p:nvPr/>
        </p:nvCxnSpPr>
        <p:spPr>
          <a:xfrm flipV="1">
            <a:off x="6029426" y="4334941"/>
            <a:ext cx="66574" cy="15326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CABCDDD-B956-0646-06AC-413CE2E76ECC}"/>
              </a:ext>
            </a:extLst>
          </p:cNvPr>
          <p:cNvCxnSpPr>
            <a:stCxn id="12" idx="4"/>
            <a:endCxn id="13" idx="1"/>
          </p:cNvCxnSpPr>
          <p:nvPr/>
        </p:nvCxnSpPr>
        <p:spPr>
          <a:xfrm flipH="1">
            <a:off x="2913761" y="2835880"/>
            <a:ext cx="241721" cy="25107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0E0BFF1-1105-8B7D-D664-06606FCC87EA}"/>
              </a:ext>
            </a:extLst>
          </p:cNvPr>
          <p:cNvCxnSpPr>
            <a:stCxn id="12" idx="5"/>
            <a:endCxn id="22" idx="0"/>
          </p:cNvCxnSpPr>
          <p:nvPr/>
        </p:nvCxnSpPr>
        <p:spPr>
          <a:xfrm>
            <a:off x="3655730" y="2744257"/>
            <a:ext cx="2373696" cy="31233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95BA526-D6E5-FEA3-8AD2-5B050183D677}"/>
              </a:ext>
            </a:extLst>
          </p:cNvPr>
          <p:cNvCxnSpPr>
            <a:stCxn id="22" idx="7"/>
            <a:endCxn id="10" idx="4"/>
          </p:cNvCxnSpPr>
          <p:nvPr/>
        </p:nvCxnSpPr>
        <p:spPr>
          <a:xfrm flipV="1">
            <a:off x="6576748" y="3148701"/>
            <a:ext cx="720806" cy="28105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A1EA322-96CD-A1A7-8D81-30F30683A74A}"/>
              </a:ext>
            </a:extLst>
          </p:cNvPr>
          <p:cNvCxnSpPr>
            <a:stCxn id="11" idx="0"/>
            <a:endCxn id="15" idx="3"/>
          </p:cNvCxnSpPr>
          <p:nvPr/>
        </p:nvCxnSpPr>
        <p:spPr>
          <a:xfrm flipV="1">
            <a:off x="7928963" y="3541914"/>
            <a:ext cx="1480373" cy="11930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4FF3920-C77F-31CA-6D2C-45286CD4859F}"/>
              </a:ext>
            </a:extLst>
          </p:cNvPr>
          <p:cNvCxnSpPr>
            <a:stCxn id="20" idx="4"/>
            <a:endCxn id="22" idx="5"/>
          </p:cNvCxnSpPr>
          <p:nvPr/>
        </p:nvCxnSpPr>
        <p:spPr>
          <a:xfrm flipH="1">
            <a:off x="6576748" y="5047791"/>
            <a:ext cx="3417730" cy="13538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C3A38AA-3925-BB28-AA08-915D7AEE8E43}"/>
              </a:ext>
            </a:extLst>
          </p:cNvPr>
          <p:cNvCxnSpPr>
            <a:stCxn id="11" idx="7"/>
            <a:endCxn id="14" idx="4"/>
          </p:cNvCxnSpPr>
          <p:nvPr/>
        </p:nvCxnSpPr>
        <p:spPr>
          <a:xfrm flipV="1">
            <a:off x="8429211" y="2123031"/>
            <a:ext cx="332987" cy="27035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45DD65D-85A0-DE13-F7B3-D5B34F9D5CE7}"/>
              </a:ext>
            </a:extLst>
          </p:cNvPr>
          <p:cNvCxnSpPr>
            <a:cxnSpLocks/>
            <a:stCxn id="19" idx="2"/>
            <a:endCxn id="17" idx="5"/>
          </p:cNvCxnSpPr>
          <p:nvPr/>
        </p:nvCxnSpPr>
        <p:spPr>
          <a:xfrm flipH="1">
            <a:off x="2045905" y="1841930"/>
            <a:ext cx="2502032" cy="330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E546A438-858F-6A56-D45C-E119C4175F3E}"/>
              </a:ext>
            </a:extLst>
          </p:cNvPr>
          <p:cNvSpPr txBox="1"/>
          <p:nvPr/>
        </p:nvSpPr>
        <p:spPr>
          <a:xfrm>
            <a:off x="9409336" y="1255898"/>
            <a:ext cx="27347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1600" dirty="0"/>
              <a:t>Questa è una </a:t>
            </a:r>
            <a:r>
              <a:rPr lang="it-IT" sz="1600" b="1" dirty="0"/>
              <a:t>rete semantica </a:t>
            </a:r>
            <a:r>
              <a:rPr lang="it-IT" sz="1600" dirty="0"/>
              <a:t>(</a:t>
            </a:r>
            <a:r>
              <a:rPr lang="it-IT" sz="1600" i="1" dirty="0"/>
              <a:t>semantic network</a:t>
            </a:r>
            <a:r>
              <a:rPr lang="it-IT" sz="1600" dirty="0"/>
              <a:t>), che rappresenta le connessioni tra parole relate semanticamente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8E1718-8119-8E5C-BD02-96BFE9C7C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34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0238071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Associazione semantica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35BB5A-88C4-1DC4-B0AE-9D122624A59D}"/>
              </a:ext>
            </a:extLst>
          </p:cNvPr>
          <p:cNvSpPr/>
          <p:nvPr/>
        </p:nvSpPr>
        <p:spPr>
          <a:xfrm>
            <a:off x="5388543" y="3709299"/>
            <a:ext cx="1414914" cy="6256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divano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F558B9A-46C6-F83F-7356-3D0A61D80EED}"/>
              </a:ext>
            </a:extLst>
          </p:cNvPr>
          <p:cNvSpPr/>
          <p:nvPr/>
        </p:nvSpPr>
        <p:spPr>
          <a:xfrm>
            <a:off x="6590097" y="2523059"/>
            <a:ext cx="1414914" cy="6256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letto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8537FA0-A634-5B0E-71B4-E8B505AF1446}"/>
              </a:ext>
            </a:extLst>
          </p:cNvPr>
          <p:cNvSpPr/>
          <p:nvPr/>
        </p:nvSpPr>
        <p:spPr>
          <a:xfrm>
            <a:off x="7221506" y="4734970"/>
            <a:ext cx="1414914" cy="6256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casa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0EB34E-17B2-22D7-9659-B0AE6E4DF2DF}"/>
              </a:ext>
            </a:extLst>
          </p:cNvPr>
          <p:cNvSpPr/>
          <p:nvPr/>
        </p:nvSpPr>
        <p:spPr>
          <a:xfrm>
            <a:off x="2448025" y="2210238"/>
            <a:ext cx="1414914" cy="6256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TV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9E3985-889D-A0F2-0E7E-0D85039190DB}"/>
              </a:ext>
            </a:extLst>
          </p:cNvPr>
          <p:cNvSpPr/>
          <p:nvPr/>
        </p:nvSpPr>
        <p:spPr>
          <a:xfrm>
            <a:off x="2448026" y="5255030"/>
            <a:ext cx="1787090" cy="6256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b="1" dirty="0">
                <a:solidFill>
                  <a:schemeClr val="tx1"/>
                </a:solidFill>
              </a:rPr>
              <a:t>dormire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B76C8FE-2C86-E338-2994-C61A59C7CC2A}"/>
              </a:ext>
            </a:extLst>
          </p:cNvPr>
          <p:cNvSpPr/>
          <p:nvPr/>
        </p:nvSpPr>
        <p:spPr>
          <a:xfrm>
            <a:off x="6830345" y="1301398"/>
            <a:ext cx="1514374" cy="6256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cuscino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F6E84-66D2-D01E-DE70-70C93F6D2C44}"/>
              </a:ext>
            </a:extLst>
          </p:cNvPr>
          <p:cNvSpPr/>
          <p:nvPr/>
        </p:nvSpPr>
        <p:spPr>
          <a:xfrm>
            <a:off x="9187561" y="3007895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coperta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BCAC31-92A6-74B8-ED06-EC8B938D9A4F}"/>
              </a:ext>
            </a:extLst>
          </p:cNvPr>
          <p:cNvSpPr/>
          <p:nvPr/>
        </p:nvSpPr>
        <p:spPr>
          <a:xfrm>
            <a:off x="704248" y="3401291"/>
            <a:ext cx="1414914" cy="6256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serie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981540F-F9A0-4356-E776-BF3E625FCD80}"/>
              </a:ext>
            </a:extLst>
          </p:cNvPr>
          <p:cNvSpPr/>
          <p:nvPr/>
        </p:nvSpPr>
        <p:spPr>
          <a:xfrm>
            <a:off x="838200" y="1340978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film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54FC03E-479B-6E4A-B477-B8970CD340D3}"/>
              </a:ext>
            </a:extLst>
          </p:cNvPr>
          <p:cNvSpPr/>
          <p:nvPr/>
        </p:nvSpPr>
        <p:spPr>
          <a:xfrm>
            <a:off x="626302" y="5828689"/>
            <a:ext cx="1548063" cy="62564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sogno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F58D1D-5D80-152C-45A1-E23F3E4F20D3}"/>
              </a:ext>
            </a:extLst>
          </p:cNvPr>
          <p:cNvSpPr/>
          <p:nvPr/>
        </p:nvSpPr>
        <p:spPr>
          <a:xfrm>
            <a:off x="4547937" y="1529109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pizza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8C5E673-ACAD-F9E7-3103-C01F17EEBDFB}"/>
              </a:ext>
            </a:extLst>
          </p:cNvPr>
          <p:cNvSpPr/>
          <p:nvPr/>
        </p:nvSpPr>
        <p:spPr>
          <a:xfrm>
            <a:off x="9287021" y="4422149"/>
            <a:ext cx="141491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cibo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2CB2339F-32CD-CE9D-3CF7-B749A725648F}"/>
              </a:ext>
            </a:extLst>
          </p:cNvPr>
          <p:cNvSpPr/>
          <p:nvPr/>
        </p:nvSpPr>
        <p:spPr>
          <a:xfrm>
            <a:off x="5255394" y="5867610"/>
            <a:ext cx="1548063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famiglia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FE53167-4010-5EAC-5E0B-5B78587C8DAB}"/>
              </a:ext>
            </a:extLst>
          </p:cNvPr>
          <p:cNvCxnSpPr>
            <a:stCxn id="4" idx="5"/>
            <a:endCxn id="11" idx="1"/>
          </p:cNvCxnSpPr>
          <p:nvPr/>
        </p:nvCxnSpPr>
        <p:spPr>
          <a:xfrm>
            <a:off x="6596248" y="4243318"/>
            <a:ext cx="832467" cy="5832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C5F4FD6-0D78-D150-530D-132FB190D163}"/>
              </a:ext>
            </a:extLst>
          </p:cNvPr>
          <p:cNvCxnSpPr>
            <a:stCxn id="4" idx="7"/>
          </p:cNvCxnSpPr>
          <p:nvPr/>
        </p:nvCxnSpPr>
        <p:spPr>
          <a:xfrm flipV="1">
            <a:off x="6596248" y="3137363"/>
            <a:ext cx="381000" cy="6635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2B4F4D-BC2C-70F9-672C-D91C1583E597}"/>
              </a:ext>
            </a:extLst>
          </p:cNvPr>
          <p:cNvCxnSpPr>
            <a:stCxn id="4" idx="1"/>
            <a:endCxn id="12" idx="5"/>
          </p:cNvCxnSpPr>
          <p:nvPr/>
        </p:nvCxnSpPr>
        <p:spPr>
          <a:xfrm flipH="1" flipV="1">
            <a:off x="3655730" y="2744257"/>
            <a:ext cx="1940022" cy="10566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C35A0C-49B3-1026-5563-8F42CA9C1089}"/>
              </a:ext>
            </a:extLst>
          </p:cNvPr>
          <p:cNvCxnSpPr>
            <a:stCxn id="12" idx="1"/>
            <a:endCxn id="17" idx="5"/>
          </p:cNvCxnSpPr>
          <p:nvPr/>
        </p:nvCxnSpPr>
        <p:spPr>
          <a:xfrm flipH="1" flipV="1">
            <a:off x="2045905" y="1874997"/>
            <a:ext cx="609329" cy="42686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10B76B-0CC5-4EC9-1D3A-77F3FB1DE78D}"/>
              </a:ext>
            </a:extLst>
          </p:cNvPr>
          <p:cNvCxnSpPr>
            <a:stCxn id="12" idx="3"/>
            <a:endCxn id="16" idx="7"/>
          </p:cNvCxnSpPr>
          <p:nvPr/>
        </p:nvCxnSpPr>
        <p:spPr>
          <a:xfrm flipH="1">
            <a:off x="1911953" y="2744257"/>
            <a:ext cx="743281" cy="7486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E0528BE-F8C1-A2F2-1124-7034D27FF358}"/>
              </a:ext>
            </a:extLst>
          </p:cNvPr>
          <p:cNvCxnSpPr>
            <a:cxnSpLocks/>
            <a:stCxn id="4" idx="3"/>
            <a:endCxn id="13" idx="7"/>
          </p:cNvCxnSpPr>
          <p:nvPr/>
        </p:nvCxnSpPr>
        <p:spPr>
          <a:xfrm flipH="1">
            <a:off x="3973403" y="4243318"/>
            <a:ext cx="1622349" cy="11033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76A3804-49D2-8574-A914-779AD5461528}"/>
              </a:ext>
            </a:extLst>
          </p:cNvPr>
          <p:cNvCxnSpPr>
            <a:cxnSpLocks/>
            <a:stCxn id="13" idx="2"/>
            <a:endCxn id="18" idx="0"/>
          </p:cNvCxnSpPr>
          <p:nvPr/>
        </p:nvCxnSpPr>
        <p:spPr>
          <a:xfrm flipH="1">
            <a:off x="1400334" y="5567851"/>
            <a:ext cx="1047692" cy="2608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B7EE30E-2E8B-1F88-396B-ACD02EA3DE9E}"/>
              </a:ext>
            </a:extLst>
          </p:cNvPr>
          <p:cNvCxnSpPr>
            <a:cxnSpLocks/>
            <a:stCxn id="11" idx="3"/>
            <a:endCxn id="22" idx="7"/>
          </p:cNvCxnSpPr>
          <p:nvPr/>
        </p:nvCxnSpPr>
        <p:spPr>
          <a:xfrm flipH="1">
            <a:off x="6576748" y="5268989"/>
            <a:ext cx="851967" cy="6902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0C2E070-F653-46FC-0B05-A9A84E5E5FAC}"/>
              </a:ext>
            </a:extLst>
          </p:cNvPr>
          <p:cNvCxnSpPr>
            <a:cxnSpLocks/>
            <a:stCxn id="11" idx="2"/>
            <a:endCxn id="13" idx="6"/>
          </p:cNvCxnSpPr>
          <p:nvPr/>
        </p:nvCxnSpPr>
        <p:spPr>
          <a:xfrm flipH="1">
            <a:off x="4235116" y="5047791"/>
            <a:ext cx="2986390" cy="5200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1539AB9-C5CA-2310-D315-B3B1135CC839}"/>
              </a:ext>
            </a:extLst>
          </p:cNvPr>
          <p:cNvCxnSpPr>
            <a:cxnSpLocks/>
            <a:stCxn id="13" idx="1"/>
            <a:endCxn id="16" idx="4"/>
          </p:cNvCxnSpPr>
          <p:nvPr/>
        </p:nvCxnSpPr>
        <p:spPr>
          <a:xfrm flipH="1" flipV="1">
            <a:off x="1411705" y="4026933"/>
            <a:ext cx="1298034" cy="131972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4CD886-4D72-0465-71A0-2C18E6DE7154}"/>
              </a:ext>
            </a:extLst>
          </p:cNvPr>
          <p:cNvCxnSpPr>
            <a:stCxn id="12" idx="7"/>
            <a:endCxn id="19" idx="2"/>
          </p:cNvCxnSpPr>
          <p:nvPr/>
        </p:nvCxnSpPr>
        <p:spPr>
          <a:xfrm flipV="1">
            <a:off x="3655730" y="1841930"/>
            <a:ext cx="892207" cy="45993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5EC5E74-1624-7BFF-F228-18859B6613E5}"/>
              </a:ext>
            </a:extLst>
          </p:cNvPr>
          <p:cNvCxnSpPr>
            <a:cxnSpLocks/>
            <a:stCxn id="19" idx="4"/>
            <a:endCxn id="4" idx="1"/>
          </p:cNvCxnSpPr>
          <p:nvPr/>
        </p:nvCxnSpPr>
        <p:spPr>
          <a:xfrm>
            <a:off x="5321969" y="2154751"/>
            <a:ext cx="273783" cy="164617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F528A8B-3F88-C08B-2D29-DD2E3D3DC1AF}"/>
              </a:ext>
            </a:extLst>
          </p:cNvPr>
          <p:cNvCxnSpPr>
            <a:cxnSpLocks/>
            <a:stCxn id="10" idx="0"/>
            <a:endCxn id="14" idx="4"/>
          </p:cNvCxnSpPr>
          <p:nvPr/>
        </p:nvCxnSpPr>
        <p:spPr>
          <a:xfrm flipV="1">
            <a:off x="7297554" y="1927040"/>
            <a:ext cx="289978" cy="59601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33775879-779D-9308-8089-1AA28F0F92CD}"/>
              </a:ext>
            </a:extLst>
          </p:cNvPr>
          <p:cNvCxnSpPr>
            <a:stCxn id="10" idx="6"/>
            <a:endCxn id="15" idx="2"/>
          </p:cNvCxnSpPr>
          <p:nvPr/>
        </p:nvCxnSpPr>
        <p:spPr>
          <a:xfrm>
            <a:off x="8005011" y="2835880"/>
            <a:ext cx="1182550" cy="4848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A700ACD-899B-6BAC-15A3-7B192D0FA5FF}"/>
              </a:ext>
            </a:extLst>
          </p:cNvPr>
          <p:cNvCxnSpPr>
            <a:stCxn id="4" idx="6"/>
            <a:endCxn id="15" idx="3"/>
          </p:cNvCxnSpPr>
          <p:nvPr/>
        </p:nvCxnSpPr>
        <p:spPr>
          <a:xfrm flipV="1">
            <a:off x="6803457" y="3541914"/>
            <a:ext cx="2605879" cy="48020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057B8EA-3D76-39EC-8EE1-E7D674228B20}"/>
              </a:ext>
            </a:extLst>
          </p:cNvPr>
          <p:cNvCxnSpPr>
            <a:stCxn id="11" idx="7"/>
            <a:endCxn id="20" idx="2"/>
          </p:cNvCxnSpPr>
          <p:nvPr/>
        </p:nvCxnSpPr>
        <p:spPr>
          <a:xfrm flipV="1">
            <a:off x="8429211" y="4734970"/>
            <a:ext cx="857810" cy="9162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E813764-8172-90FF-E3F6-D9A85435E5A3}"/>
              </a:ext>
            </a:extLst>
          </p:cNvPr>
          <p:cNvCxnSpPr>
            <a:stCxn id="22" idx="0"/>
            <a:endCxn id="4" idx="4"/>
          </p:cNvCxnSpPr>
          <p:nvPr/>
        </p:nvCxnSpPr>
        <p:spPr>
          <a:xfrm flipV="1">
            <a:off x="6029426" y="4334941"/>
            <a:ext cx="66574" cy="153266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CABCDDD-B956-0646-06AC-413CE2E76ECC}"/>
              </a:ext>
            </a:extLst>
          </p:cNvPr>
          <p:cNvCxnSpPr>
            <a:cxnSpLocks/>
            <a:stCxn id="12" idx="4"/>
            <a:endCxn id="13" idx="1"/>
          </p:cNvCxnSpPr>
          <p:nvPr/>
        </p:nvCxnSpPr>
        <p:spPr>
          <a:xfrm flipH="1">
            <a:off x="2709739" y="2835880"/>
            <a:ext cx="445743" cy="251077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0E0BFF1-1105-8B7D-D664-06606FCC87EA}"/>
              </a:ext>
            </a:extLst>
          </p:cNvPr>
          <p:cNvCxnSpPr>
            <a:stCxn id="12" idx="5"/>
            <a:endCxn id="22" idx="0"/>
          </p:cNvCxnSpPr>
          <p:nvPr/>
        </p:nvCxnSpPr>
        <p:spPr>
          <a:xfrm>
            <a:off x="3655730" y="2744257"/>
            <a:ext cx="2373696" cy="31233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95BA526-D6E5-FEA3-8AD2-5B050183D677}"/>
              </a:ext>
            </a:extLst>
          </p:cNvPr>
          <p:cNvCxnSpPr>
            <a:stCxn id="22" idx="7"/>
            <a:endCxn id="10" idx="4"/>
          </p:cNvCxnSpPr>
          <p:nvPr/>
        </p:nvCxnSpPr>
        <p:spPr>
          <a:xfrm flipV="1">
            <a:off x="6576748" y="3148701"/>
            <a:ext cx="720806" cy="28105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A1EA322-96CD-A1A7-8D81-30F30683A74A}"/>
              </a:ext>
            </a:extLst>
          </p:cNvPr>
          <p:cNvCxnSpPr>
            <a:stCxn id="11" idx="0"/>
            <a:endCxn id="15" idx="3"/>
          </p:cNvCxnSpPr>
          <p:nvPr/>
        </p:nvCxnSpPr>
        <p:spPr>
          <a:xfrm flipV="1">
            <a:off x="7928963" y="3541914"/>
            <a:ext cx="1480373" cy="11930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4FF3920-C77F-31CA-6D2C-45286CD4859F}"/>
              </a:ext>
            </a:extLst>
          </p:cNvPr>
          <p:cNvCxnSpPr>
            <a:stCxn id="20" idx="4"/>
            <a:endCxn id="22" idx="5"/>
          </p:cNvCxnSpPr>
          <p:nvPr/>
        </p:nvCxnSpPr>
        <p:spPr>
          <a:xfrm flipH="1">
            <a:off x="6576748" y="5047791"/>
            <a:ext cx="3417730" cy="135383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C3A38AA-3925-BB28-AA08-915D7AEE8E43}"/>
              </a:ext>
            </a:extLst>
          </p:cNvPr>
          <p:cNvCxnSpPr>
            <a:cxnSpLocks/>
            <a:stCxn id="11" idx="7"/>
            <a:endCxn id="14" idx="6"/>
          </p:cNvCxnSpPr>
          <p:nvPr/>
        </p:nvCxnSpPr>
        <p:spPr>
          <a:xfrm flipH="1" flipV="1">
            <a:off x="8344719" y="1614219"/>
            <a:ext cx="84492" cy="32123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45DD65D-85A0-DE13-F7B3-D5B34F9D5CE7}"/>
              </a:ext>
            </a:extLst>
          </p:cNvPr>
          <p:cNvCxnSpPr>
            <a:cxnSpLocks/>
            <a:stCxn id="19" idx="2"/>
            <a:endCxn id="17" idx="5"/>
          </p:cNvCxnSpPr>
          <p:nvPr/>
        </p:nvCxnSpPr>
        <p:spPr>
          <a:xfrm flipH="1">
            <a:off x="2045905" y="1841930"/>
            <a:ext cx="2502032" cy="3306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1BB479B-38CB-EC67-B53A-062BB02CF191}"/>
              </a:ext>
            </a:extLst>
          </p:cNvPr>
          <p:cNvCxnSpPr>
            <a:cxnSpLocks/>
            <a:stCxn id="13" idx="0"/>
            <a:endCxn id="14" idx="2"/>
          </p:cNvCxnSpPr>
          <p:nvPr/>
        </p:nvCxnSpPr>
        <p:spPr>
          <a:xfrm flipV="1">
            <a:off x="3341571" y="1614219"/>
            <a:ext cx="3488774" cy="364081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85045CC-7FA4-B696-B9B9-3F66C936DA3D}"/>
              </a:ext>
            </a:extLst>
          </p:cNvPr>
          <p:cNvCxnSpPr>
            <a:stCxn id="13" idx="0"/>
            <a:endCxn id="10" idx="2"/>
          </p:cNvCxnSpPr>
          <p:nvPr/>
        </p:nvCxnSpPr>
        <p:spPr>
          <a:xfrm flipV="1">
            <a:off x="3341571" y="2835880"/>
            <a:ext cx="3248526" cy="24191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>
            <a:extLst>
              <a:ext uri="{FF2B5EF4-FFF2-40B4-BE49-F238E27FC236}">
                <a16:creationId xmlns:a16="http://schemas.microsoft.com/office/drawing/2014/main" id="{B1AA9215-8D03-6B06-FC9D-DFDFAC11DC2B}"/>
              </a:ext>
            </a:extLst>
          </p:cNvPr>
          <p:cNvSpPr/>
          <p:nvPr/>
        </p:nvSpPr>
        <p:spPr>
          <a:xfrm>
            <a:off x="9433399" y="1723003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federa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77FFC347-FBAE-F43E-5C4E-88AF876FF31B}"/>
              </a:ext>
            </a:extLst>
          </p:cNvPr>
          <p:cNvCxnSpPr>
            <a:stCxn id="14" idx="6"/>
            <a:endCxn id="47" idx="2"/>
          </p:cNvCxnSpPr>
          <p:nvPr/>
        </p:nvCxnSpPr>
        <p:spPr>
          <a:xfrm>
            <a:off x="8344719" y="1614219"/>
            <a:ext cx="1088680" cy="42160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BECB780-8C53-CDD1-FA65-6A83B58FA931}"/>
              </a:ext>
            </a:extLst>
          </p:cNvPr>
          <p:cNvCxnSpPr>
            <a:stCxn id="10" idx="7"/>
            <a:endCxn id="47" idx="2"/>
          </p:cNvCxnSpPr>
          <p:nvPr/>
        </p:nvCxnSpPr>
        <p:spPr>
          <a:xfrm flipV="1">
            <a:off x="7797802" y="2035824"/>
            <a:ext cx="1635597" cy="57885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E472BE73-DBE5-88AE-515C-00E98937AF57}"/>
              </a:ext>
            </a:extLst>
          </p:cNvPr>
          <p:cNvSpPr/>
          <p:nvPr/>
        </p:nvSpPr>
        <p:spPr>
          <a:xfrm>
            <a:off x="8833833" y="5840431"/>
            <a:ext cx="1514374" cy="62564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chiave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BDC9B624-9354-32A1-536E-03E77DB2FAA2}"/>
              </a:ext>
            </a:extLst>
          </p:cNvPr>
          <p:cNvCxnSpPr>
            <a:stCxn id="11" idx="5"/>
            <a:endCxn id="67" idx="0"/>
          </p:cNvCxnSpPr>
          <p:nvPr/>
        </p:nvCxnSpPr>
        <p:spPr>
          <a:xfrm>
            <a:off x="8429211" y="5268989"/>
            <a:ext cx="1161809" cy="5714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ADCBAB-3254-279E-5D45-91B2A7D48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35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7919105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Attivazione ’’ad ondate’’</a:t>
            </a:r>
            <a:br>
              <a:rPr lang="it-IT" dirty="0"/>
            </a:br>
            <a:r>
              <a:rPr lang="it-IT" sz="2400" i="1" dirty="0" err="1"/>
              <a:t>spreading</a:t>
            </a:r>
            <a:r>
              <a:rPr lang="it-IT" sz="2400" i="1" dirty="0"/>
              <a:t> activation</a:t>
            </a:r>
            <a:endParaRPr lang="it-IT" i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4315A59-C3BE-9B3F-60E4-6FB8AF5D3916}"/>
              </a:ext>
            </a:extLst>
          </p:cNvPr>
          <p:cNvGrpSpPr/>
          <p:nvPr/>
        </p:nvGrpSpPr>
        <p:grpSpPr>
          <a:xfrm>
            <a:off x="972817" y="1374613"/>
            <a:ext cx="10321471" cy="5118639"/>
            <a:chOff x="626302" y="1374613"/>
            <a:chExt cx="10321471" cy="511863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A35BB5A-88C4-1DC4-B0AE-9D122624A59D}"/>
                </a:ext>
              </a:extLst>
            </p:cNvPr>
            <p:cNvSpPr/>
            <p:nvPr/>
          </p:nvSpPr>
          <p:spPr>
            <a:xfrm>
              <a:off x="5388543" y="3786299"/>
              <a:ext cx="141491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divano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F558B9A-46C6-F83F-7356-3D0A61D80EED}"/>
                </a:ext>
              </a:extLst>
            </p:cNvPr>
            <p:cNvSpPr/>
            <p:nvPr/>
          </p:nvSpPr>
          <p:spPr>
            <a:xfrm>
              <a:off x="6590097" y="2600059"/>
              <a:ext cx="141491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letto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8537FA0-A634-5B0E-71B4-E8B505AF1446}"/>
                </a:ext>
              </a:extLst>
            </p:cNvPr>
            <p:cNvSpPr/>
            <p:nvPr/>
          </p:nvSpPr>
          <p:spPr>
            <a:xfrm>
              <a:off x="7221506" y="4811970"/>
              <a:ext cx="141491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casa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F0EB34E-17B2-22D7-9659-B0AE6E4DF2DF}"/>
                </a:ext>
              </a:extLst>
            </p:cNvPr>
            <p:cNvSpPr/>
            <p:nvPr/>
          </p:nvSpPr>
          <p:spPr>
            <a:xfrm>
              <a:off x="2448025" y="2287238"/>
              <a:ext cx="141491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TV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59E3985-889D-A0F2-0E7E-0D85039190DB}"/>
                </a:ext>
              </a:extLst>
            </p:cNvPr>
            <p:cNvSpPr/>
            <p:nvPr/>
          </p:nvSpPr>
          <p:spPr>
            <a:xfrm>
              <a:off x="2448026" y="5332030"/>
              <a:ext cx="1787090" cy="62564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b="1" dirty="0">
                  <a:solidFill>
                    <a:schemeClr val="tx1"/>
                  </a:solidFill>
                </a:rPr>
                <a:t>dormire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B76C8FE-2C86-E338-2994-C61A59C7CC2A}"/>
                </a:ext>
              </a:extLst>
            </p:cNvPr>
            <p:cNvSpPr/>
            <p:nvPr/>
          </p:nvSpPr>
          <p:spPr>
            <a:xfrm>
              <a:off x="6830345" y="1374613"/>
              <a:ext cx="151437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cuscino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6EF6E84-66D2-D01E-DE70-70C93F6D2C44}"/>
                </a:ext>
              </a:extLst>
            </p:cNvPr>
            <p:cNvSpPr/>
            <p:nvPr/>
          </p:nvSpPr>
          <p:spPr>
            <a:xfrm>
              <a:off x="9187561" y="3084895"/>
              <a:ext cx="1514374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coperta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9BCAC31-92A6-74B8-ED06-EC8B938D9A4F}"/>
                </a:ext>
              </a:extLst>
            </p:cNvPr>
            <p:cNvSpPr/>
            <p:nvPr/>
          </p:nvSpPr>
          <p:spPr>
            <a:xfrm>
              <a:off x="704248" y="3478291"/>
              <a:ext cx="141491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serie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981540F-F9A0-4356-E776-BF3E625FCD80}"/>
                </a:ext>
              </a:extLst>
            </p:cNvPr>
            <p:cNvSpPr/>
            <p:nvPr/>
          </p:nvSpPr>
          <p:spPr>
            <a:xfrm>
              <a:off x="692876" y="1513104"/>
              <a:ext cx="1414914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film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54FC03E-479B-6E4A-B477-B8970CD340D3}"/>
                </a:ext>
              </a:extLst>
            </p:cNvPr>
            <p:cNvSpPr/>
            <p:nvPr/>
          </p:nvSpPr>
          <p:spPr>
            <a:xfrm>
              <a:off x="626302" y="5828689"/>
              <a:ext cx="1548063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sogno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8F58D1D-5D80-152C-45A1-E23F3E4F20D3}"/>
                </a:ext>
              </a:extLst>
            </p:cNvPr>
            <p:cNvSpPr/>
            <p:nvPr/>
          </p:nvSpPr>
          <p:spPr>
            <a:xfrm>
              <a:off x="4547937" y="1606109"/>
              <a:ext cx="1548063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pizza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8C5E673-ACAD-F9E7-3103-C01F17EEBDFB}"/>
                </a:ext>
              </a:extLst>
            </p:cNvPr>
            <p:cNvSpPr/>
            <p:nvPr/>
          </p:nvSpPr>
          <p:spPr>
            <a:xfrm>
              <a:off x="9287021" y="4499149"/>
              <a:ext cx="1414914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cibo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CB2339F-32CD-CE9D-3CF7-B749A725648F}"/>
                </a:ext>
              </a:extLst>
            </p:cNvPr>
            <p:cNvSpPr/>
            <p:nvPr/>
          </p:nvSpPr>
          <p:spPr>
            <a:xfrm>
              <a:off x="5255394" y="5867610"/>
              <a:ext cx="1548063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famiglia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FE53167-4010-5EAC-5E0B-5B78587C8DAB}"/>
                </a:ext>
              </a:extLst>
            </p:cNvPr>
            <p:cNvCxnSpPr>
              <a:stCxn id="4" idx="5"/>
              <a:endCxn id="11" idx="1"/>
            </p:cNvCxnSpPr>
            <p:nvPr/>
          </p:nvCxnSpPr>
          <p:spPr>
            <a:xfrm>
              <a:off x="6596248" y="4320318"/>
              <a:ext cx="832467" cy="58327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C5F4FD6-0D78-D150-530D-132FB190D163}"/>
                </a:ext>
              </a:extLst>
            </p:cNvPr>
            <p:cNvCxnSpPr>
              <a:stCxn id="4" idx="7"/>
            </p:cNvCxnSpPr>
            <p:nvPr/>
          </p:nvCxnSpPr>
          <p:spPr>
            <a:xfrm flipV="1">
              <a:off x="6596248" y="3214363"/>
              <a:ext cx="390441" cy="6635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02B4F4D-BC2C-70F9-672C-D91C1583E597}"/>
                </a:ext>
              </a:extLst>
            </p:cNvPr>
            <p:cNvCxnSpPr>
              <a:stCxn id="4" idx="1"/>
              <a:endCxn id="12" idx="5"/>
            </p:cNvCxnSpPr>
            <p:nvPr/>
          </p:nvCxnSpPr>
          <p:spPr>
            <a:xfrm flipH="1" flipV="1">
              <a:off x="3655730" y="2821257"/>
              <a:ext cx="1940022" cy="105666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C35A0C-49B3-1026-5563-8F42CA9C1089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 flipV="1">
              <a:off x="2034904" y="1951997"/>
              <a:ext cx="620330" cy="4268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510B76B-0CC5-4EC9-1D3A-77F3FB1DE78D}"/>
                </a:ext>
              </a:extLst>
            </p:cNvPr>
            <p:cNvCxnSpPr>
              <a:stCxn id="12" idx="3"/>
              <a:endCxn id="16" idx="7"/>
            </p:cNvCxnSpPr>
            <p:nvPr/>
          </p:nvCxnSpPr>
          <p:spPr>
            <a:xfrm flipH="1">
              <a:off x="1911953" y="2821257"/>
              <a:ext cx="743281" cy="74865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E0528BE-F8C1-A2F2-1124-7034D27FF358}"/>
                </a:ext>
              </a:extLst>
            </p:cNvPr>
            <p:cNvCxnSpPr>
              <a:cxnSpLocks/>
              <a:stCxn id="4" idx="3"/>
              <a:endCxn id="13" idx="7"/>
            </p:cNvCxnSpPr>
            <p:nvPr/>
          </p:nvCxnSpPr>
          <p:spPr>
            <a:xfrm flipH="1">
              <a:off x="3973403" y="4320318"/>
              <a:ext cx="1622349" cy="11033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76A3804-49D2-8574-A914-779AD5461528}"/>
                </a:ext>
              </a:extLst>
            </p:cNvPr>
            <p:cNvCxnSpPr>
              <a:cxnSpLocks/>
              <a:stCxn id="13" idx="2"/>
              <a:endCxn id="18" idx="7"/>
            </p:cNvCxnSpPr>
            <p:nvPr/>
          </p:nvCxnSpPr>
          <p:spPr>
            <a:xfrm flipH="1">
              <a:off x="1947656" y="5644851"/>
              <a:ext cx="500370" cy="27546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7EE30E-2E8B-1F88-396B-ACD02EA3DE9E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 flipH="1">
              <a:off x="6564088" y="5345989"/>
              <a:ext cx="864627" cy="69024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0C2E070-F653-46FC-0B05-A9A84E5E5FAC}"/>
                </a:ext>
              </a:extLst>
            </p:cNvPr>
            <p:cNvCxnSpPr>
              <a:cxnSpLocks/>
              <a:stCxn id="11" idx="2"/>
              <a:endCxn id="13" idx="6"/>
            </p:cNvCxnSpPr>
            <p:nvPr/>
          </p:nvCxnSpPr>
          <p:spPr>
            <a:xfrm flipH="1">
              <a:off x="4235116" y="5124791"/>
              <a:ext cx="2986390" cy="5200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1539AB9-C5CA-2310-D315-B3B1135CC839}"/>
                </a:ext>
              </a:extLst>
            </p:cNvPr>
            <p:cNvCxnSpPr>
              <a:cxnSpLocks/>
              <a:stCxn id="13" idx="1"/>
              <a:endCxn id="16" idx="4"/>
            </p:cNvCxnSpPr>
            <p:nvPr/>
          </p:nvCxnSpPr>
          <p:spPr>
            <a:xfrm flipH="1" flipV="1">
              <a:off x="1411705" y="4103933"/>
              <a:ext cx="1298034" cy="131972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E4CD886-4D72-0465-71A0-2C18E6DE7154}"/>
                </a:ext>
              </a:extLst>
            </p:cNvPr>
            <p:cNvCxnSpPr>
              <a:stCxn id="12" idx="7"/>
              <a:endCxn id="19" idx="2"/>
            </p:cNvCxnSpPr>
            <p:nvPr/>
          </p:nvCxnSpPr>
          <p:spPr>
            <a:xfrm flipV="1">
              <a:off x="3655730" y="1918930"/>
              <a:ext cx="892207" cy="45993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5EC5E74-1624-7BFF-F228-18859B6613E5}"/>
                </a:ext>
              </a:extLst>
            </p:cNvPr>
            <p:cNvCxnSpPr>
              <a:cxnSpLocks/>
              <a:stCxn id="19" idx="4"/>
              <a:endCxn id="4" idx="1"/>
            </p:cNvCxnSpPr>
            <p:nvPr/>
          </p:nvCxnSpPr>
          <p:spPr>
            <a:xfrm>
              <a:off x="5321969" y="2231751"/>
              <a:ext cx="273783" cy="164617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F528A8B-3F88-C08B-2D29-DD2E3D3DC1AF}"/>
                </a:ext>
              </a:extLst>
            </p:cNvPr>
            <p:cNvCxnSpPr>
              <a:cxnSpLocks/>
              <a:stCxn id="10" idx="0"/>
            </p:cNvCxnSpPr>
            <p:nvPr/>
          </p:nvCxnSpPr>
          <p:spPr>
            <a:xfrm flipV="1">
              <a:off x="7297554" y="2004040"/>
              <a:ext cx="291961" cy="5960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3775879-779D-9308-8089-1AA28F0F92CD}"/>
                </a:ext>
              </a:extLst>
            </p:cNvPr>
            <p:cNvCxnSpPr>
              <a:stCxn id="10" idx="6"/>
              <a:endCxn id="15" idx="2"/>
            </p:cNvCxnSpPr>
            <p:nvPr/>
          </p:nvCxnSpPr>
          <p:spPr>
            <a:xfrm>
              <a:off x="8005011" y="2912880"/>
              <a:ext cx="1182550" cy="4848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A700ACD-899B-6BAC-15A3-7B192D0FA5FF}"/>
                </a:ext>
              </a:extLst>
            </p:cNvPr>
            <p:cNvCxnSpPr>
              <a:stCxn id="4" idx="6"/>
              <a:endCxn id="15" idx="3"/>
            </p:cNvCxnSpPr>
            <p:nvPr/>
          </p:nvCxnSpPr>
          <p:spPr>
            <a:xfrm flipV="1">
              <a:off x="6803457" y="3618914"/>
              <a:ext cx="2605879" cy="48020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057B8EA-3D76-39EC-8EE1-E7D674228B20}"/>
                </a:ext>
              </a:extLst>
            </p:cNvPr>
            <p:cNvCxnSpPr>
              <a:stCxn id="11" idx="7"/>
              <a:endCxn id="20" idx="2"/>
            </p:cNvCxnSpPr>
            <p:nvPr/>
          </p:nvCxnSpPr>
          <p:spPr>
            <a:xfrm flipV="1">
              <a:off x="8429211" y="4811970"/>
              <a:ext cx="857810" cy="9162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E813764-8172-90FF-E3F6-D9A85435E5A3}"/>
                </a:ext>
              </a:extLst>
            </p:cNvPr>
            <p:cNvCxnSpPr>
              <a:cxnSpLocks/>
              <a:endCxn id="4" idx="4"/>
            </p:cNvCxnSpPr>
            <p:nvPr/>
          </p:nvCxnSpPr>
          <p:spPr>
            <a:xfrm flipV="1">
              <a:off x="6028971" y="4411941"/>
              <a:ext cx="67029" cy="153266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6CABCDDD-B956-0646-06AC-413CE2E76ECC}"/>
                </a:ext>
              </a:extLst>
            </p:cNvPr>
            <p:cNvCxnSpPr>
              <a:cxnSpLocks/>
              <a:stCxn id="12" idx="4"/>
              <a:endCxn id="13" idx="1"/>
            </p:cNvCxnSpPr>
            <p:nvPr/>
          </p:nvCxnSpPr>
          <p:spPr>
            <a:xfrm flipH="1">
              <a:off x="2709739" y="2912880"/>
              <a:ext cx="445743" cy="251077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E0BFF1-1105-8B7D-D664-06606FCC87EA}"/>
                </a:ext>
              </a:extLst>
            </p:cNvPr>
            <p:cNvCxnSpPr>
              <a:cxnSpLocks/>
              <a:stCxn id="12" idx="5"/>
            </p:cNvCxnSpPr>
            <p:nvPr/>
          </p:nvCxnSpPr>
          <p:spPr>
            <a:xfrm>
              <a:off x="3655730" y="2821257"/>
              <a:ext cx="2396754" cy="312335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95BA526-D6E5-FEA3-8AD2-5B050183D677}"/>
                </a:ext>
              </a:extLst>
            </p:cNvPr>
            <p:cNvCxnSpPr>
              <a:cxnSpLocks/>
              <a:endCxn id="10" idx="4"/>
            </p:cNvCxnSpPr>
            <p:nvPr/>
          </p:nvCxnSpPr>
          <p:spPr>
            <a:xfrm flipV="1">
              <a:off x="6571821" y="3225701"/>
              <a:ext cx="725733" cy="281053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1A1EA322-96CD-A1A7-8D81-30F30683A74A}"/>
                </a:ext>
              </a:extLst>
            </p:cNvPr>
            <p:cNvCxnSpPr>
              <a:stCxn id="11" idx="0"/>
              <a:endCxn id="15" idx="3"/>
            </p:cNvCxnSpPr>
            <p:nvPr/>
          </p:nvCxnSpPr>
          <p:spPr>
            <a:xfrm flipV="1">
              <a:off x="7928963" y="3618914"/>
              <a:ext cx="1480373" cy="119305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4FF3920-C77F-31CA-6D2C-45286CD4859F}"/>
                </a:ext>
              </a:extLst>
            </p:cNvPr>
            <p:cNvCxnSpPr>
              <a:stCxn id="20" idx="4"/>
              <a:endCxn id="22" idx="5"/>
            </p:cNvCxnSpPr>
            <p:nvPr/>
          </p:nvCxnSpPr>
          <p:spPr>
            <a:xfrm flipH="1">
              <a:off x="6576748" y="5124791"/>
              <a:ext cx="3417730" cy="127683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8C3A38AA-3925-BB28-AA08-915D7AEE8E43}"/>
                </a:ext>
              </a:extLst>
            </p:cNvPr>
            <p:cNvCxnSpPr>
              <a:cxnSpLocks/>
              <a:stCxn id="11" idx="7"/>
            </p:cNvCxnSpPr>
            <p:nvPr/>
          </p:nvCxnSpPr>
          <p:spPr>
            <a:xfrm flipH="1" flipV="1">
              <a:off x="8350980" y="1691219"/>
              <a:ext cx="78231" cy="321237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245DD65D-85A0-DE13-F7B3-D5B34F9D5CE7}"/>
                </a:ext>
              </a:extLst>
            </p:cNvPr>
            <p:cNvCxnSpPr>
              <a:cxnSpLocks/>
              <a:stCxn id="19" idx="2"/>
            </p:cNvCxnSpPr>
            <p:nvPr/>
          </p:nvCxnSpPr>
          <p:spPr>
            <a:xfrm flipH="1">
              <a:off x="2018227" y="1918930"/>
              <a:ext cx="2529710" cy="3306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1BB479B-38CB-EC67-B53A-062BB02CF191}"/>
                </a:ext>
              </a:extLst>
            </p:cNvPr>
            <p:cNvCxnSpPr>
              <a:cxnSpLocks/>
              <a:stCxn id="13" idx="0"/>
              <a:endCxn id="14" idx="2"/>
            </p:cNvCxnSpPr>
            <p:nvPr/>
          </p:nvCxnSpPr>
          <p:spPr>
            <a:xfrm flipV="1">
              <a:off x="3341571" y="1687434"/>
              <a:ext cx="3488774" cy="364459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85045CC-7FA4-B696-B9B9-3F66C936DA3D}"/>
                </a:ext>
              </a:extLst>
            </p:cNvPr>
            <p:cNvCxnSpPr>
              <a:stCxn id="13" idx="0"/>
              <a:endCxn id="10" idx="2"/>
            </p:cNvCxnSpPr>
            <p:nvPr/>
          </p:nvCxnSpPr>
          <p:spPr>
            <a:xfrm flipV="1">
              <a:off x="3341571" y="2912880"/>
              <a:ext cx="3248526" cy="241915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1AA9215-8D03-6B06-FC9D-DFDFAC11DC2B}"/>
                </a:ext>
              </a:extLst>
            </p:cNvPr>
            <p:cNvSpPr/>
            <p:nvPr/>
          </p:nvSpPr>
          <p:spPr>
            <a:xfrm>
              <a:off x="9433399" y="1800003"/>
              <a:ext cx="1514374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federa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7FFC347-FBAE-F43E-5C4E-88AF876FF31B}"/>
                </a:ext>
              </a:extLst>
            </p:cNvPr>
            <p:cNvCxnSpPr>
              <a:cxnSpLocks/>
              <a:endCxn id="47" idx="2"/>
            </p:cNvCxnSpPr>
            <p:nvPr/>
          </p:nvCxnSpPr>
          <p:spPr>
            <a:xfrm>
              <a:off x="8326931" y="1691219"/>
              <a:ext cx="1106468" cy="42160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ABECB780-8C53-CDD1-FA65-6A83B58FA931}"/>
                </a:ext>
              </a:extLst>
            </p:cNvPr>
            <p:cNvCxnSpPr>
              <a:stCxn id="10" idx="7"/>
              <a:endCxn id="47" idx="2"/>
            </p:cNvCxnSpPr>
            <p:nvPr/>
          </p:nvCxnSpPr>
          <p:spPr>
            <a:xfrm flipV="1">
              <a:off x="7797802" y="2112824"/>
              <a:ext cx="1635597" cy="57885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472BE73-DBE5-88AE-515C-00E98937AF57}"/>
                </a:ext>
              </a:extLst>
            </p:cNvPr>
            <p:cNvSpPr/>
            <p:nvPr/>
          </p:nvSpPr>
          <p:spPr>
            <a:xfrm>
              <a:off x="8833833" y="5840431"/>
              <a:ext cx="1514374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dirty="0">
                  <a:solidFill>
                    <a:schemeClr val="tx1"/>
                  </a:solidFill>
                </a:rPr>
                <a:t>chiave</a:t>
              </a: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DC9B624-9354-32A1-536E-03E77DB2FAA2}"/>
                </a:ext>
              </a:extLst>
            </p:cNvPr>
            <p:cNvCxnSpPr>
              <a:cxnSpLocks/>
              <a:stCxn id="11" idx="5"/>
              <a:endCxn id="67" idx="0"/>
            </p:cNvCxnSpPr>
            <p:nvPr/>
          </p:nvCxnSpPr>
          <p:spPr>
            <a:xfrm>
              <a:off x="8429211" y="5345989"/>
              <a:ext cx="1161809" cy="4944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D06877-C003-9096-2E28-A85C2B557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36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7480506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Attivazione ’’ad ondate’’</a:t>
            </a:r>
            <a:br>
              <a:rPr lang="it-IT" dirty="0"/>
            </a:br>
            <a:r>
              <a:rPr lang="it-IT" sz="2400" i="1" dirty="0" err="1"/>
              <a:t>spreading</a:t>
            </a:r>
            <a:r>
              <a:rPr lang="it-IT" sz="2400" i="1" dirty="0"/>
              <a:t> activation</a:t>
            </a:r>
            <a:endParaRPr lang="it-IT" i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4315A59-C3BE-9B3F-60E4-6FB8AF5D3916}"/>
              </a:ext>
            </a:extLst>
          </p:cNvPr>
          <p:cNvGrpSpPr/>
          <p:nvPr/>
        </p:nvGrpSpPr>
        <p:grpSpPr>
          <a:xfrm>
            <a:off x="972817" y="1374614"/>
            <a:ext cx="6448261" cy="4987686"/>
            <a:chOff x="626302" y="1374613"/>
            <a:chExt cx="10321471" cy="511863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A35BB5A-88C4-1DC4-B0AE-9D122624A59D}"/>
                </a:ext>
              </a:extLst>
            </p:cNvPr>
            <p:cNvSpPr/>
            <p:nvPr/>
          </p:nvSpPr>
          <p:spPr>
            <a:xfrm>
              <a:off x="5388543" y="3786299"/>
              <a:ext cx="141491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divano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F558B9A-46C6-F83F-7356-3D0A61D80EED}"/>
                </a:ext>
              </a:extLst>
            </p:cNvPr>
            <p:cNvSpPr/>
            <p:nvPr/>
          </p:nvSpPr>
          <p:spPr>
            <a:xfrm>
              <a:off x="6590097" y="2600059"/>
              <a:ext cx="141491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letto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8537FA0-A634-5B0E-71B4-E8B505AF1446}"/>
                </a:ext>
              </a:extLst>
            </p:cNvPr>
            <p:cNvSpPr/>
            <p:nvPr/>
          </p:nvSpPr>
          <p:spPr>
            <a:xfrm>
              <a:off x="7221506" y="4811970"/>
              <a:ext cx="141491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casa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F0EB34E-17B2-22D7-9659-B0AE6E4DF2DF}"/>
                </a:ext>
              </a:extLst>
            </p:cNvPr>
            <p:cNvSpPr/>
            <p:nvPr/>
          </p:nvSpPr>
          <p:spPr>
            <a:xfrm>
              <a:off x="2448025" y="2287238"/>
              <a:ext cx="141491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TV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59E3985-889D-A0F2-0E7E-0D85039190DB}"/>
                </a:ext>
              </a:extLst>
            </p:cNvPr>
            <p:cNvSpPr/>
            <p:nvPr/>
          </p:nvSpPr>
          <p:spPr>
            <a:xfrm>
              <a:off x="2448026" y="5332030"/>
              <a:ext cx="1787090" cy="625642"/>
            </a:xfrm>
            <a:prstGeom prst="ellipse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b="1" dirty="0">
                  <a:solidFill>
                    <a:schemeClr val="tx1"/>
                  </a:solidFill>
                </a:rPr>
                <a:t>dormire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B76C8FE-2C86-E338-2994-C61A59C7CC2A}"/>
                </a:ext>
              </a:extLst>
            </p:cNvPr>
            <p:cNvSpPr/>
            <p:nvPr/>
          </p:nvSpPr>
          <p:spPr>
            <a:xfrm>
              <a:off x="6830345" y="1374613"/>
              <a:ext cx="151437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cuscino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6EF6E84-66D2-D01E-DE70-70C93F6D2C44}"/>
                </a:ext>
              </a:extLst>
            </p:cNvPr>
            <p:cNvSpPr/>
            <p:nvPr/>
          </p:nvSpPr>
          <p:spPr>
            <a:xfrm>
              <a:off x="9187561" y="3084895"/>
              <a:ext cx="1514374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coperta</a:t>
              </a:r>
              <a:endParaRPr lang="en-AE" dirty="0">
                <a:solidFill>
                  <a:schemeClr val="tx1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9BCAC31-92A6-74B8-ED06-EC8B938D9A4F}"/>
                </a:ext>
              </a:extLst>
            </p:cNvPr>
            <p:cNvSpPr/>
            <p:nvPr/>
          </p:nvSpPr>
          <p:spPr>
            <a:xfrm>
              <a:off x="704248" y="3478291"/>
              <a:ext cx="1414914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serie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981540F-F9A0-4356-E776-BF3E625FCD80}"/>
                </a:ext>
              </a:extLst>
            </p:cNvPr>
            <p:cNvSpPr/>
            <p:nvPr/>
          </p:nvSpPr>
          <p:spPr>
            <a:xfrm>
              <a:off x="692876" y="1513104"/>
              <a:ext cx="1414914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film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54FC03E-479B-6E4A-B477-B8970CD340D3}"/>
                </a:ext>
              </a:extLst>
            </p:cNvPr>
            <p:cNvSpPr/>
            <p:nvPr/>
          </p:nvSpPr>
          <p:spPr>
            <a:xfrm>
              <a:off x="626302" y="5828689"/>
              <a:ext cx="1548063" cy="625642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sogno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8F58D1D-5D80-152C-45A1-E23F3E4F20D3}"/>
                </a:ext>
              </a:extLst>
            </p:cNvPr>
            <p:cNvSpPr/>
            <p:nvPr/>
          </p:nvSpPr>
          <p:spPr>
            <a:xfrm>
              <a:off x="4547937" y="1606109"/>
              <a:ext cx="1548063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pizza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8C5E673-ACAD-F9E7-3103-C01F17EEBDFB}"/>
                </a:ext>
              </a:extLst>
            </p:cNvPr>
            <p:cNvSpPr/>
            <p:nvPr/>
          </p:nvSpPr>
          <p:spPr>
            <a:xfrm>
              <a:off x="9287021" y="4499149"/>
              <a:ext cx="1414914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cibo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CB2339F-32CD-CE9D-3CF7-B749A725648F}"/>
                </a:ext>
              </a:extLst>
            </p:cNvPr>
            <p:cNvSpPr/>
            <p:nvPr/>
          </p:nvSpPr>
          <p:spPr>
            <a:xfrm>
              <a:off x="5255394" y="5867610"/>
              <a:ext cx="1548063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famiglia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FE53167-4010-5EAC-5E0B-5B78587C8DAB}"/>
                </a:ext>
              </a:extLst>
            </p:cNvPr>
            <p:cNvCxnSpPr>
              <a:stCxn id="4" idx="5"/>
              <a:endCxn id="11" idx="1"/>
            </p:cNvCxnSpPr>
            <p:nvPr/>
          </p:nvCxnSpPr>
          <p:spPr>
            <a:xfrm>
              <a:off x="6596248" y="4320318"/>
              <a:ext cx="832467" cy="58327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C5F4FD6-0D78-D150-530D-132FB190D163}"/>
                </a:ext>
              </a:extLst>
            </p:cNvPr>
            <p:cNvCxnSpPr>
              <a:stCxn id="4" idx="7"/>
            </p:cNvCxnSpPr>
            <p:nvPr/>
          </p:nvCxnSpPr>
          <p:spPr>
            <a:xfrm flipV="1">
              <a:off x="6596248" y="3214363"/>
              <a:ext cx="390441" cy="66355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02B4F4D-BC2C-70F9-672C-D91C1583E597}"/>
                </a:ext>
              </a:extLst>
            </p:cNvPr>
            <p:cNvCxnSpPr>
              <a:stCxn id="4" idx="1"/>
              <a:endCxn id="12" idx="5"/>
            </p:cNvCxnSpPr>
            <p:nvPr/>
          </p:nvCxnSpPr>
          <p:spPr>
            <a:xfrm flipH="1" flipV="1">
              <a:off x="3655730" y="2821257"/>
              <a:ext cx="1940022" cy="105666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C35A0C-49B3-1026-5563-8F42CA9C1089}"/>
                </a:ext>
              </a:extLst>
            </p:cNvPr>
            <p:cNvCxnSpPr>
              <a:cxnSpLocks/>
              <a:stCxn id="12" idx="1"/>
            </p:cNvCxnSpPr>
            <p:nvPr/>
          </p:nvCxnSpPr>
          <p:spPr>
            <a:xfrm flipH="1" flipV="1">
              <a:off x="2034904" y="1951997"/>
              <a:ext cx="620330" cy="4268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510B76B-0CC5-4EC9-1D3A-77F3FB1DE78D}"/>
                </a:ext>
              </a:extLst>
            </p:cNvPr>
            <p:cNvCxnSpPr>
              <a:stCxn id="12" idx="3"/>
              <a:endCxn id="16" idx="7"/>
            </p:cNvCxnSpPr>
            <p:nvPr/>
          </p:nvCxnSpPr>
          <p:spPr>
            <a:xfrm flipH="1">
              <a:off x="1911953" y="2821257"/>
              <a:ext cx="743281" cy="74865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E0528BE-F8C1-A2F2-1124-7034D27FF358}"/>
                </a:ext>
              </a:extLst>
            </p:cNvPr>
            <p:cNvCxnSpPr>
              <a:cxnSpLocks/>
              <a:stCxn id="4" idx="3"/>
              <a:endCxn id="13" idx="7"/>
            </p:cNvCxnSpPr>
            <p:nvPr/>
          </p:nvCxnSpPr>
          <p:spPr>
            <a:xfrm flipH="1">
              <a:off x="3973403" y="4320318"/>
              <a:ext cx="1622349" cy="11033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76A3804-49D2-8574-A914-779AD5461528}"/>
                </a:ext>
              </a:extLst>
            </p:cNvPr>
            <p:cNvCxnSpPr>
              <a:cxnSpLocks/>
              <a:stCxn id="13" idx="2"/>
              <a:endCxn id="18" idx="0"/>
            </p:cNvCxnSpPr>
            <p:nvPr/>
          </p:nvCxnSpPr>
          <p:spPr>
            <a:xfrm flipH="1">
              <a:off x="1400335" y="5644851"/>
              <a:ext cx="1047691" cy="18383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7EE30E-2E8B-1F88-396B-ACD02EA3DE9E}"/>
                </a:ext>
              </a:extLst>
            </p:cNvPr>
            <p:cNvCxnSpPr>
              <a:cxnSpLocks/>
              <a:stCxn id="11" idx="3"/>
              <a:endCxn id="22" idx="0"/>
            </p:cNvCxnSpPr>
            <p:nvPr/>
          </p:nvCxnSpPr>
          <p:spPr>
            <a:xfrm flipH="1">
              <a:off x="6029426" y="5345989"/>
              <a:ext cx="1399290" cy="52162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0C2E070-F653-46FC-0B05-A9A84E5E5FAC}"/>
                </a:ext>
              </a:extLst>
            </p:cNvPr>
            <p:cNvCxnSpPr>
              <a:cxnSpLocks/>
              <a:stCxn id="11" idx="2"/>
              <a:endCxn id="13" idx="6"/>
            </p:cNvCxnSpPr>
            <p:nvPr/>
          </p:nvCxnSpPr>
          <p:spPr>
            <a:xfrm flipH="1">
              <a:off x="4235116" y="5124791"/>
              <a:ext cx="2986390" cy="52006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1539AB9-C5CA-2310-D315-B3B1135CC839}"/>
                </a:ext>
              </a:extLst>
            </p:cNvPr>
            <p:cNvCxnSpPr>
              <a:cxnSpLocks/>
              <a:stCxn id="13" idx="1"/>
              <a:endCxn id="16" idx="4"/>
            </p:cNvCxnSpPr>
            <p:nvPr/>
          </p:nvCxnSpPr>
          <p:spPr>
            <a:xfrm flipH="1" flipV="1">
              <a:off x="1411705" y="4103933"/>
              <a:ext cx="1298034" cy="131972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E4CD886-4D72-0465-71A0-2C18E6DE7154}"/>
                </a:ext>
              </a:extLst>
            </p:cNvPr>
            <p:cNvCxnSpPr>
              <a:stCxn id="12" idx="7"/>
              <a:endCxn id="19" idx="2"/>
            </p:cNvCxnSpPr>
            <p:nvPr/>
          </p:nvCxnSpPr>
          <p:spPr>
            <a:xfrm flipV="1">
              <a:off x="3655730" y="1918930"/>
              <a:ext cx="892207" cy="45993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5EC5E74-1624-7BFF-F228-18859B6613E5}"/>
                </a:ext>
              </a:extLst>
            </p:cNvPr>
            <p:cNvCxnSpPr>
              <a:cxnSpLocks/>
              <a:stCxn id="19" idx="4"/>
              <a:endCxn id="4" idx="1"/>
            </p:cNvCxnSpPr>
            <p:nvPr/>
          </p:nvCxnSpPr>
          <p:spPr>
            <a:xfrm>
              <a:off x="5321969" y="2231751"/>
              <a:ext cx="273783" cy="164617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F528A8B-3F88-C08B-2D29-DD2E3D3DC1AF}"/>
                </a:ext>
              </a:extLst>
            </p:cNvPr>
            <p:cNvCxnSpPr>
              <a:cxnSpLocks/>
              <a:stCxn id="10" idx="0"/>
            </p:cNvCxnSpPr>
            <p:nvPr/>
          </p:nvCxnSpPr>
          <p:spPr>
            <a:xfrm flipV="1">
              <a:off x="7297554" y="2004040"/>
              <a:ext cx="291961" cy="5960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3775879-779D-9308-8089-1AA28F0F92CD}"/>
                </a:ext>
              </a:extLst>
            </p:cNvPr>
            <p:cNvCxnSpPr>
              <a:stCxn id="10" idx="6"/>
              <a:endCxn id="15" idx="2"/>
            </p:cNvCxnSpPr>
            <p:nvPr/>
          </p:nvCxnSpPr>
          <p:spPr>
            <a:xfrm>
              <a:off x="8005011" y="2912880"/>
              <a:ext cx="1182550" cy="48483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A700ACD-899B-6BAC-15A3-7B192D0FA5FF}"/>
                </a:ext>
              </a:extLst>
            </p:cNvPr>
            <p:cNvCxnSpPr>
              <a:stCxn id="4" idx="6"/>
              <a:endCxn id="15" idx="3"/>
            </p:cNvCxnSpPr>
            <p:nvPr/>
          </p:nvCxnSpPr>
          <p:spPr>
            <a:xfrm flipV="1">
              <a:off x="6803457" y="3618914"/>
              <a:ext cx="2605879" cy="48020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057B8EA-3D76-39EC-8EE1-E7D674228B20}"/>
                </a:ext>
              </a:extLst>
            </p:cNvPr>
            <p:cNvCxnSpPr>
              <a:stCxn id="11" idx="7"/>
              <a:endCxn id="20" idx="2"/>
            </p:cNvCxnSpPr>
            <p:nvPr/>
          </p:nvCxnSpPr>
          <p:spPr>
            <a:xfrm flipV="1">
              <a:off x="8429211" y="4811970"/>
              <a:ext cx="857810" cy="9162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E813764-8172-90FF-E3F6-D9A85435E5A3}"/>
                </a:ext>
              </a:extLst>
            </p:cNvPr>
            <p:cNvCxnSpPr>
              <a:cxnSpLocks/>
              <a:stCxn id="22" idx="0"/>
              <a:endCxn id="4" idx="4"/>
            </p:cNvCxnSpPr>
            <p:nvPr/>
          </p:nvCxnSpPr>
          <p:spPr>
            <a:xfrm flipV="1">
              <a:off x="6029426" y="4411941"/>
              <a:ext cx="66575" cy="145566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6CABCDDD-B956-0646-06AC-413CE2E76ECC}"/>
                </a:ext>
              </a:extLst>
            </p:cNvPr>
            <p:cNvCxnSpPr>
              <a:cxnSpLocks/>
              <a:stCxn id="12" idx="4"/>
              <a:endCxn id="13" idx="1"/>
            </p:cNvCxnSpPr>
            <p:nvPr/>
          </p:nvCxnSpPr>
          <p:spPr>
            <a:xfrm flipH="1">
              <a:off x="2709739" y="2912880"/>
              <a:ext cx="445743" cy="251077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E0BFF1-1105-8B7D-D664-06606FCC87EA}"/>
                </a:ext>
              </a:extLst>
            </p:cNvPr>
            <p:cNvCxnSpPr>
              <a:cxnSpLocks/>
              <a:stCxn id="12" idx="5"/>
              <a:endCxn id="22" idx="0"/>
            </p:cNvCxnSpPr>
            <p:nvPr/>
          </p:nvCxnSpPr>
          <p:spPr>
            <a:xfrm>
              <a:off x="3655730" y="2821257"/>
              <a:ext cx="2373697" cy="304635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95BA526-D6E5-FEA3-8AD2-5B050183D677}"/>
                </a:ext>
              </a:extLst>
            </p:cNvPr>
            <p:cNvCxnSpPr>
              <a:cxnSpLocks/>
              <a:stCxn id="22" idx="0"/>
              <a:endCxn id="10" idx="4"/>
            </p:cNvCxnSpPr>
            <p:nvPr/>
          </p:nvCxnSpPr>
          <p:spPr>
            <a:xfrm flipV="1">
              <a:off x="6029426" y="3225701"/>
              <a:ext cx="1268129" cy="264190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1A1EA322-96CD-A1A7-8D81-30F30683A74A}"/>
                </a:ext>
              </a:extLst>
            </p:cNvPr>
            <p:cNvCxnSpPr>
              <a:stCxn id="11" idx="0"/>
              <a:endCxn id="15" idx="3"/>
            </p:cNvCxnSpPr>
            <p:nvPr/>
          </p:nvCxnSpPr>
          <p:spPr>
            <a:xfrm flipV="1">
              <a:off x="7928963" y="3618914"/>
              <a:ext cx="1480373" cy="119305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4FF3920-C77F-31CA-6D2C-45286CD4859F}"/>
                </a:ext>
              </a:extLst>
            </p:cNvPr>
            <p:cNvCxnSpPr>
              <a:cxnSpLocks/>
              <a:stCxn id="20" idx="4"/>
              <a:endCxn id="22" idx="0"/>
            </p:cNvCxnSpPr>
            <p:nvPr/>
          </p:nvCxnSpPr>
          <p:spPr>
            <a:xfrm flipH="1">
              <a:off x="6029426" y="5124791"/>
              <a:ext cx="3965053" cy="742819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8C3A38AA-3925-BB28-AA08-915D7AEE8E43}"/>
                </a:ext>
              </a:extLst>
            </p:cNvPr>
            <p:cNvCxnSpPr>
              <a:cxnSpLocks/>
              <a:stCxn id="11" idx="7"/>
            </p:cNvCxnSpPr>
            <p:nvPr/>
          </p:nvCxnSpPr>
          <p:spPr>
            <a:xfrm flipH="1" flipV="1">
              <a:off x="8350980" y="1691219"/>
              <a:ext cx="78231" cy="321237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245DD65D-85A0-DE13-F7B3-D5B34F9D5CE7}"/>
                </a:ext>
              </a:extLst>
            </p:cNvPr>
            <p:cNvCxnSpPr>
              <a:cxnSpLocks/>
              <a:stCxn id="19" idx="2"/>
            </p:cNvCxnSpPr>
            <p:nvPr/>
          </p:nvCxnSpPr>
          <p:spPr>
            <a:xfrm flipH="1">
              <a:off x="2018227" y="1918930"/>
              <a:ext cx="2529710" cy="33067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1BB479B-38CB-EC67-B53A-062BB02CF191}"/>
                </a:ext>
              </a:extLst>
            </p:cNvPr>
            <p:cNvCxnSpPr>
              <a:cxnSpLocks/>
              <a:stCxn id="13" idx="0"/>
              <a:endCxn id="14" idx="2"/>
            </p:cNvCxnSpPr>
            <p:nvPr/>
          </p:nvCxnSpPr>
          <p:spPr>
            <a:xfrm flipV="1">
              <a:off x="3341571" y="1687434"/>
              <a:ext cx="3488774" cy="364459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85045CC-7FA4-B696-B9B9-3F66C936DA3D}"/>
                </a:ext>
              </a:extLst>
            </p:cNvPr>
            <p:cNvCxnSpPr>
              <a:stCxn id="13" idx="0"/>
              <a:endCxn id="10" idx="2"/>
            </p:cNvCxnSpPr>
            <p:nvPr/>
          </p:nvCxnSpPr>
          <p:spPr>
            <a:xfrm flipV="1">
              <a:off x="3341571" y="2912880"/>
              <a:ext cx="3248526" cy="241915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1AA9215-8D03-6B06-FC9D-DFDFAC11DC2B}"/>
                </a:ext>
              </a:extLst>
            </p:cNvPr>
            <p:cNvSpPr/>
            <p:nvPr/>
          </p:nvSpPr>
          <p:spPr>
            <a:xfrm>
              <a:off x="9433399" y="1800003"/>
              <a:ext cx="1514374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federa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7FFC347-FBAE-F43E-5C4E-88AF876FF31B}"/>
                </a:ext>
              </a:extLst>
            </p:cNvPr>
            <p:cNvCxnSpPr>
              <a:cxnSpLocks/>
              <a:endCxn id="47" idx="2"/>
            </p:cNvCxnSpPr>
            <p:nvPr/>
          </p:nvCxnSpPr>
          <p:spPr>
            <a:xfrm>
              <a:off x="8326931" y="1691219"/>
              <a:ext cx="1106468" cy="42160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ABECB780-8C53-CDD1-FA65-6A83B58FA931}"/>
                </a:ext>
              </a:extLst>
            </p:cNvPr>
            <p:cNvCxnSpPr>
              <a:stCxn id="10" idx="7"/>
              <a:endCxn id="47" idx="2"/>
            </p:cNvCxnSpPr>
            <p:nvPr/>
          </p:nvCxnSpPr>
          <p:spPr>
            <a:xfrm flipV="1">
              <a:off x="7797802" y="2112824"/>
              <a:ext cx="1635597" cy="578858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472BE73-DBE5-88AE-515C-00E98937AF57}"/>
                </a:ext>
              </a:extLst>
            </p:cNvPr>
            <p:cNvSpPr/>
            <p:nvPr/>
          </p:nvSpPr>
          <p:spPr>
            <a:xfrm>
              <a:off x="8833833" y="5840431"/>
              <a:ext cx="1514374" cy="62564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1000" dirty="0">
                  <a:solidFill>
                    <a:schemeClr val="tx1"/>
                  </a:solidFill>
                </a:rPr>
                <a:t>chiave</a:t>
              </a: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DC9B624-9354-32A1-536E-03E77DB2FAA2}"/>
                </a:ext>
              </a:extLst>
            </p:cNvPr>
            <p:cNvCxnSpPr>
              <a:cxnSpLocks/>
              <a:stCxn id="11" idx="5"/>
              <a:endCxn id="67" idx="0"/>
            </p:cNvCxnSpPr>
            <p:nvPr/>
          </p:nvCxnSpPr>
          <p:spPr>
            <a:xfrm>
              <a:off x="8429211" y="5345989"/>
              <a:ext cx="1161809" cy="49444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7597EA3-1818-3B36-C2FE-96FC4E444330}"/>
              </a:ext>
            </a:extLst>
          </p:cNvPr>
          <p:cNvSpPr txBox="1"/>
          <p:nvPr/>
        </p:nvSpPr>
        <p:spPr>
          <a:xfrm>
            <a:off x="7990672" y="1464036"/>
            <a:ext cx="37300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Ciascun nodo attiva i nodi a lui connessi, ma ad ogni step l’energia di attivazione diminuisce.</a:t>
            </a:r>
          </a:p>
          <a:p>
            <a:endParaRPr lang="it-IT" sz="2400" dirty="0"/>
          </a:p>
          <a:p>
            <a:r>
              <a:rPr lang="it-IT" sz="2400" dirty="0"/>
              <a:t>In questo modo, l’energia di attivazione esprime il </a:t>
            </a:r>
            <a:r>
              <a:rPr lang="it-IT" sz="2400" b="1" dirty="0"/>
              <a:t>livello di associazione </a:t>
            </a:r>
            <a:r>
              <a:rPr lang="it-IT" sz="2400" dirty="0"/>
              <a:t>semantica tra le parole.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42D960-FBBF-B5F1-FD65-F72D81E71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37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656347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Avete mai giocato a </a:t>
            </a:r>
            <a:r>
              <a:rPr lang="it-IT" dirty="0" err="1"/>
              <a:t>Taboo</a:t>
            </a:r>
            <a:r>
              <a:rPr lang="it-IT" dirty="0"/>
              <a:t>?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0EB34E-17B2-22D7-9659-B0AE6E4DF2DF}"/>
              </a:ext>
            </a:extLst>
          </p:cNvPr>
          <p:cNvSpPr/>
          <p:nvPr/>
        </p:nvSpPr>
        <p:spPr>
          <a:xfrm>
            <a:off x="2235061" y="1888213"/>
            <a:ext cx="2161841" cy="625642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b="1" dirty="0">
                <a:solidFill>
                  <a:schemeClr val="tx1"/>
                </a:solidFill>
              </a:rPr>
              <a:t>traduttore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BCAC31-92A6-74B8-ED06-EC8B938D9A4F}"/>
              </a:ext>
            </a:extLst>
          </p:cNvPr>
          <p:cNvSpPr/>
          <p:nvPr/>
        </p:nvSpPr>
        <p:spPr>
          <a:xfrm>
            <a:off x="1710338" y="2881829"/>
            <a:ext cx="1414914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inglese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981540F-F9A0-4356-E776-BF3E625FCD80}"/>
              </a:ext>
            </a:extLst>
          </p:cNvPr>
          <p:cNvSpPr/>
          <p:nvPr/>
        </p:nvSpPr>
        <p:spPr>
          <a:xfrm>
            <a:off x="920068" y="1158221"/>
            <a:ext cx="1716609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versione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8F58D1D-5D80-152C-45A1-E23F3E4F20D3}"/>
              </a:ext>
            </a:extLst>
          </p:cNvPr>
          <p:cNvSpPr/>
          <p:nvPr/>
        </p:nvSpPr>
        <p:spPr>
          <a:xfrm>
            <a:off x="4232370" y="1382410"/>
            <a:ext cx="1548063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lingua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2B4F4D-BC2C-70F9-672C-D91C1583E597}"/>
              </a:ext>
            </a:extLst>
          </p:cNvPr>
          <p:cNvCxnSpPr>
            <a:cxnSpLocks/>
            <a:stCxn id="16" idx="7"/>
            <a:endCxn id="12" idx="4"/>
          </p:cNvCxnSpPr>
          <p:nvPr/>
        </p:nvCxnSpPr>
        <p:spPr>
          <a:xfrm flipV="1">
            <a:off x="2918043" y="2513855"/>
            <a:ext cx="397939" cy="459597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C35A0C-49B3-1026-5563-8F42CA9C1089}"/>
              </a:ext>
            </a:extLst>
          </p:cNvPr>
          <p:cNvCxnSpPr>
            <a:cxnSpLocks/>
            <a:stCxn id="12" idx="1"/>
            <a:endCxn id="17" idx="5"/>
          </p:cNvCxnSpPr>
          <p:nvPr/>
        </p:nvCxnSpPr>
        <p:spPr>
          <a:xfrm flipH="1" flipV="1">
            <a:off x="2385285" y="1692240"/>
            <a:ext cx="166370" cy="287596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4CD886-4D72-0465-71A0-2C18E6DE7154}"/>
              </a:ext>
            </a:extLst>
          </p:cNvPr>
          <p:cNvCxnSpPr>
            <a:cxnSpLocks/>
            <a:stCxn id="12" idx="7"/>
            <a:endCxn id="19" idx="3"/>
          </p:cNvCxnSpPr>
          <p:nvPr/>
        </p:nvCxnSpPr>
        <p:spPr>
          <a:xfrm flipV="1">
            <a:off x="4080308" y="1916429"/>
            <a:ext cx="378771" cy="63407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05EC5E74-1624-7BFF-F228-18859B6613E5}"/>
              </a:ext>
            </a:extLst>
          </p:cNvPr>
          <p:cNvCxnSpPr>
            <a:cxnSpLocks/>
            <a:stCxn id="12" idx="5"/>
            <a:endCxn id="23" idx="1"/>
          </p:cNvCxnSpPr>
          <p:nvPr/>
        </p:nvCxnSpPr>
        <p:spPr>
          <a:xfrm>
            <a:off x="4080308" y="2422232"/>
            <a:ext cx="348986" cy="189991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45DD65D-85A0-DE13-F7B3-D5B34F9D5CE7}"/>
              </a:ext>
            </a:extLst>
          </p:cNvPr>
          <p:cNvCxnSpPr>
            <a:cxnSpLocks/>
            <a:stCxn id="19" idx="2"/>
            <a:endCxn id="17" idx="5"/>
          </p:cNvCxnSpPr>
          <p:nvPr/>
        </p:nvCxnSpPr>
        <p:spPr>
          <a:xfrm flipH="1" flipV="1">
            <a:off x="2385285" y="1692240"/>
            <a:ext cx="1847085" cy="29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E546A438-858F-6A56-D45C-E119C4175F3E}"/>
              </a:ext>
            </a:extLst>
          </p:cNvPr>
          <p:cNvSpPr txBox="1"/>
          <p:nvPr/>
        </p:nvSpPr>
        <p:spPr>
          <a:xfrm>
            <a:off x="6414649" y="4556263"/>
            <a:ext cx="55339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La difficoltà del gioco sta nel fatto che costringe a usare solo le parole più lontane dalla parola da indovinare nella relativa rete semantica.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BB4924-3F81-A738-D03A-E2A7D7692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056" y="1769413"/>
            <a:ext cx="1495191" cy="20315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3A837E8-9AE6-BA25-FF62-ADA14592C2F7}"/>
              </a:ext>
            </a:extLst>
          </p:cNvPr>
          <p:cNvSpPr txBox="1"/>
          <p:nvPr/>
        </p:nvSpPr>
        <p:spPr>
          <a:xfrm>
            <a:off x="341342" y="4427454"/>
            <a:ext cx="609760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Il tempo che si impiega a trovare la parola semanticamente relata, ma permessa dal gioco si può esprimere come il tempo impiegato ad attivare la parola a partire dalla parola da indovinare!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469DFA-BEAC-8477-076C-1E24F9E52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87902" y="6045067"/>
            <a:ext cx="2743200" cy="365125"/>
          </a:xfrm>
        </p:spPr>
        <p:txBody>
          <a:bodyPr/>
          <a:lstStyle/>
          <a:p>
            <a:fld id="{BDBF2088-5596-994A-8C43-C01F5E35C862}" type="slidenum">
              <a:rPr lang="en-AE" smtClean="0"/>
              <a:t>38</a:t>
            </a:fld>
            <a:endParaRPr lang="en-A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234834-4BF4-4CAB-E5A7-3FA5EB0445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11325" t="39061" r="21914" b="23964"/>
          <a:stretch/>
        </p:blipFill>
        <p:spPr>
          <a:xfrm rot="5400000">
            <a:off x="8750340" y="1683756"/>
            <a:ext cx="3145059" cy="2396657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ED6DB9D2-5865-51AC-3B1B-9BF53944DAB4}"/>
              </a:ext>
            </a:extLst>
          </p:cNvPr>
          <p:cNvSpPr/>
          <p:nvPr/>
        </p:nvSpPr>
        <p:spPr>
          <a:xfrm>
            <a:off x="4129796" y="2520600"/>
            <a:ext cx="2045100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simultaneo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25BD0C5-EBE8-6B60-ADDD-838848194E4E}"/>
              </a:ext>
            </a:extLst>
          </p:cNvPr>
          <p:cNvSpPr/>
          <p:nvPr/>
        </p:nvSpPr>
        <p:spPr>
          <a:xfrm>
            <a:off x="239049" y="1888213"/>
            <a:ext cx="1867516" cy="62564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interprete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AFDB50B-924B-BAC0-25EF-31AF8D618281}"/>
              </a:ext>
            </a:extLst>
          </p:cNvPr>
          <p:cNvCxnSpPr>
            <a:cxnSpLocks/>
            <a:stCxn id="12" idx="2"/>
            <a:endCxn id="25" idx="6"/>
          </p:cNvCxnSpPr>
          <p:nvPr/>
        </p:nvCxnSpPr>
        <p:spPr>
          <a:xfrm flipH="1">
            <a:off x="2106565" y="2201034"/>
            <a:ext cx="128496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F292E72-16BE-5DC2-416D-1B4C1C920BB1}"/>
              </a:ext>
            </a:extLst>
          </p:cNvPr>
          <p:cNvCxnSpPr>
            <a:cxnSpLocks/>
            <a:stCxn id="16" idx="1"/>
            <a:endCxn id="25" idx="4"/>
          </p:cNvCxnSpPr>
          <p:nvPr/>
        </p:nvCxnSpPr>
        <p:spPr>
          <a:xfrm flipH="1" flipV="1">
            <a:off x="1172807" y="2513855"/>
            <a:ext cx="744740" cy="459597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EF24D17-AE30-2617-7512-1BAAB4B58BC5}"/>
              </a:ext>
            </a:extLst>
          </p:cNvPr>
          <p:cNvCxnSpPr>
            <a:cxnSpLocks/>
            <a:stCxn id="16" idx="6"/>
            <a:endCxn id="19" idx="4"/>
          </p:cNvCxnSpPr>
          <p:nvPr/>
        </p:nvCxnSpPr>
        <p:spPr>
          <a:xfrm flipV="1">
            <a:off x="3125252" y="2008052"/>
            <a:ext cx="1881150" cy="118659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855ADAE6-9B42-E0C7-BBBD-AC69C9E16E0E}"/>
              </a:ext>
            </a:extLst>
          </p:cNvPr>
          <p:cNvSpPr/>
          <p:nvPr/>
        </p:nvSpPr>
        <p:spPr>
          <a:xfrm>
            <a:off x="4126091" y="3801812"/>
            <a:ext cx="1414914" cy="625642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>
                <a:solidFill>
                  <a:schemeClr val="tx1"/>
                </a:solidFill>
              </a:rPr>
              <a:t>google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9FBC52C-E7DF-054B-A92F-27C5976DDB34}"/>
              </a:ext>
            </a:extLst>
          </p:cNvPr>
          <p:cNvCxnSpPr>
            <a:cxnSpLocks/>
            <a:stCxn id="51" idx="1"/>
            <a:endCxn id="12" idx="4"/>
          </p:cNvCxnSpPr>
          <p:nvPr/>
        </p:nvCxnSpPr>
        <p:spPr>
          <a:xfrm flipH="1" flipV="1">
            <a:off x="3315982" y="2513855"/>
            <a:ext cx="1017318" cy="1379580"/>
          </a:xfrm>
          <a:prstGeom prst="line">
            <a:avLst/>
          </a:prstGeom>
          <a:ln w="127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9688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6" grpId="0" animBg="1"/>
      <p:bldP spid="17" grpId="0" animBg="1"/>
      <p:bldP spid="19" grpId="0" animBg="1"/>
      <p:bldP spid="79" grpId="0"/>
      <p:bldP spid="8" grpId="0"/>
      <p:bldP spid="23" grpId="0" animBg="1"/>
      <p:bldP spid="25" grpId="0" animBg="1"/>
      <p:bldP spid="51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Priming task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2CBECC-016E-F65B-AFE7-69F670B60EA4}"/>
              </a:ext>
            </a:extLst>
          </p:cNvPr>
          <p:cNvGrpSpPr/>
          <p:nvPr/>
        </p:nvGrpSpPr>
        <p:grpSpPr>
          <a:xfrm>
            <a:off x="1571015" y="3612649"/>
            <a:ext cx="2999552" cy="3019926"/>
            <a:chOff x="4467225" y="3368037"/>
            <a:chExt cx="3257550" cy="32141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72C9CA1-BD2A-5CBA-C3E1-E6E96C316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33D231D-E6E3-FD12-B0B5-5A18A14A2ECD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casa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D6B31794-97CC-B051-66E5-6A8388A387D9}"/>
              </a:ext>
            </a:extLst>
          </p:cNvPr>
          <p:cNvSpPr/>
          <p:nvPr/>
        </p:nvSpPr>
        <p:spPr>
          <a:xfrm>
            <a:off x="2272602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63C29F-9020-CE60-48DB-E2B8B8406512}"/>
              </a:ext>
            </a:extLst>
          </p:cNvPr>
          <p:cNvGrpSpPr/>
          <p:nvPr/>
        </p:nvGrpSpPr>
        <p:grpSpPr>
          <a:xfrm>
            <a:off x="7966511" y="3612649"/>
            <a:ext cx="2999552" cy="3019926"/>
            <a:chOff x="4467225" y="3368037"/>
            <a:chExt cx="3257550" cy="321411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0378B11-FB49-2EFC-C679-A2F1D99B0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4ACA012-BBB4-6133-31D8-9C011D3FAF6F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gatto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D11B470-117F-0B98-8498-584AD9C0BBC9}"/>
              </a:ext>
            </a:extLst>
          </p:cNvPr>
          <p:cNvSpPr/>
          <p:nvPr/>
        </p:nvSpPr>
        <p:spPr>
          <a:xfrm>
            <a:off x="8700834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0EDC813-112E-9CE4-A361-F5B3FDAAD39E}"/>
              </a:ext>
            </a:extLst>
          </p:cNvPr>
          <p:cNvSpPr txBox="1"/>
          <p:nvPr/>
        </p:nvSpPr>
        <p:spPr>
          <a:xfrm>
            <a:off x="647210" y="1253149"/>
            <a:ext cx="109319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La stringa di lettere su cui agire (in maiuscolo, chiamata </a:t>
            </a:r>
            <a:r>
              <a:rPr lang="it-IT" sz="2400" b="1" dirty="0"/>
              <a:t>target</a:t>
            </a:r>
            <a:r>
              <a:rPr lang="it-IT" sz="2400" dirty="0"/>
              <a:t>) è preceduta da un’altra stringa di lettere (in minuscolo, chiamata </a:t>
            </a:r>
            <a:r>
              <a:rPr lang="it-IT" sz="2400" b="1" dirty="0"/>
              <a:t>prime</a:t>
            </a:r>
            <a:r>
              <a:rPr lang="it-IT" sz="2400" dirty="0"/>
              <a:t>).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34DE80-BE68-BE5A-FB7C-5B93E479653C}"/>
              </a:ext>
            </a:extLst>
          </p:cNvPr>
          <p:cNvSpPr txBox="1"/>
          <p:nvPr/>
        </p:nvSpPr>
        <p:spPr>
          <a:xfrm>
            <a:off x="3011172" y="2578712"/>
            <a:ext cx="6428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Qual è la differenza tra questi due casi?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5069C7-DF13-080C-CA0A-1C8BD644793B}"/>
              </a:ext>
            </a:extLst>
          </p:cNvPr>
          <p:cNvSpPr txBox="1"/>
          <p:nvPr/>
        </p:nvSpPr>
        <p:spPr>
          <a:xfrm>
            <a:off x="2798614" y="3296536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A.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33125E5-AAB1-5275-0F79-67CB9451F651}"/>
              </a:ext>
            </a:extLst>
          </p:cNvPr>
          <p:cNvSpPr txBox="1"/>
          <p:nvPr/>
        </p:nvSpPr>
        <p:spPr>
          <a:xfrm>
            <a:off x="9181148" y="3238388"/>
            <a:ext cx="42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B.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88E2E9-2B05-6E24-203B-727D2C175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39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158315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Disclaimer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EC68E-2B71-247C-E6C6-B1AFEE63A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4</a:t>
            </a:fld>
            <a:endParaRPr lang="en-A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5FAEB2-0E05-FCAA-F593-0615197B6992}"/>
              </a:ext>
            </a:extLst>
          </p:cNvPr>
          <p:cNvSpPr txBox="1"/>
          <p:nvPr/>
        </p:nvSpPr>
        <p:spPr>
          <a:xfrm>
            <a:off x="1009650" y="1711136"/>
            <a:ext cx="10344150" cy="42473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 algn="just">
              <a:spcAft>
                <a:spcPts val="600"/>
              </a:spcAft>
              <a:buFont typeface="+mj-lt"/>
              <a:buAutoNum type="arabicPeriod"/>
            </a:pPr>
            <a:r>
              <a:rPr lang="it-IT" sz="2400" dirty="0"/>
              <a:t>Questa lezione è stata pensata per essere </a:t>
            </a:r>
            <a:r>
              <a:rPr lang="it-IT" sz="2400" b="1" dirty="0"/>
              <a:t>interattiva</a:t>
            </a:r>
            <a:r>
              <a:rPr lang="it-IT" sz="2400" dirty="0"/>
              <a:t>. Ragionate, interrompete, fate domande! </a:t>
            </a:r>
          </a:p>
          <a:p>
            <a:pPr marL="457200" indent="-457200" algn="just">
              <a:spcAft>
                <a:spcPts val="600"/>
              </a:spcAft>
              <a:buFont typeface="+mj-lt"/>
              <a:buAutoNum type="arabicPeriod"/>
            </a:pPr>
            <a:r>
              <a:rPr lang="it-IT" sz="2400" dirty="0"/>
              <a:t>Abbiate pazienza se a volte uso </a:t>
            </a:r>
            <a:r>
              <a:rPr lang="it-IT" sz="2400" b="1" dirty="0"/>
              <a:t>termini inglesi</a:t>
            </a:r>
            <a:r>
              <a:rPr lang="it-IT" sz="2400" dirty="0"/>
              <a:t>. Il linguaggio speciale della materia è difficile, se non impossibile, da rendere in altre lingue.</a:t>
            </a:r>
          </a:p>
          <a:p>
            <a:pPr marL="457200" indent="-457200" algn="just">
              <a:spcAft>
                <a:spcPts val="600"/>
              </a:spcAft>
              <a:buFont typeface="+mj-lt"/>
              <a:buAutoNum type="arabicPeriod"/>
            </a:pPr>
            <a:r>
              <a:rPr lang="it-IT" sz="2400" dirty="0"/>
              <a:t>La lezione è strutturata in tre (forse quattro) parti principali.</a:t>
            </a:r>
          </a:p>
          <a:p>
            <a:pPr marL="914400" lvl="1" indent="-457200" algn="just">
              <a:spcAft>
                <a:spcPts val="600"/>
              </a:spcAft>
              <a:buFont typeface="+mj-lt"/>
              <a:buAutoNum type="arabicPeriod"/>
            </a:pPr>
            <a:r>
              <a:rPr lang="it-IT" sz="2400" dirty="0"/>
              <a:t>Introduzione ai concetti base</a:t>
            </a:r>
          </a:p>
          <a:p>
            <a:pPr marL="914400" lvl="1" indent="-457200" algn="just">
              <a:spcAft>
                <a:spcPts val="600"/>
              </a:spcAft>
              <a:buFont typeface="+mj-lt"/>
              <a:buAutoNum type="arabicPeriod"/>
            </a:pPr>
            <a:r>
              <a:rPr lang="it-IT" sz="2400" dirty="0"/>
              <a:t>Esperimento on-line in classe → break</a:t>
            </a:r>
          </a:p>
          <a:p>
            <a:pPr marL="914400" lvl="1" indent="-457200" algn="just">
              <a:spcAft>
                <a:spcPts val="600"/>
              </a:spcAft>
              <a:buFont typeface="+mj-lt"/>
              <a:buAutoNum type="arabicPeriod"/>
            </a:pPr>
            <a:r>
              <a:rPr lang="it-IT" sz="2400" dirty="0"/>
              <a:t>Analisi collaborativa dei dati e discussione</a:t>
            </a:r>
          </a:p>
          <a:p>
            <a:pPr marL="914400" lvl="1" indent="-457200" algn="just">
              <a:spcAft>
                <a:spcPts val="600"/>
              </a:spcAft>
              <a:buFont typeface="+mj-lt"/>
              <a:buAutoNum type="arabicPeriod"/>
            </a:pPr>
            <a:r>
              <a:rPr lang="it-IT" sz="2400" dirty="0"/>
              <a:t>(Questioni aperte)</a:t>
            </a:r>
          </a:p>
        </p:txBody>
      </p:sp>
    </p:spTree>
    <p:extLst>
      <p:ext uri="{BB962C8B-B14F-4D97-AF65-F5344CB8AC3E}">
        <p14:creationId xmlns:p14="http://schemas.microsoft.com/office/powerpoint/2010/main" val="183438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2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Priming task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2CBECC-016E-F65B-AFE7-69F670B60EA4}"/>
              </a:ext>
            </a:extLst>
          </p:cNvPr>
          <p:cNvGrpSpPr/>
          <p:nvPr/>
        </p:nvGrpSpPr>
        <p:grpSpPr>
          <a:xfrm>
            <a:off x="1571015" y="3612649"/>
            <a:ext cx="2999552" cy="3019926"/>
            <a:chOff x="4467225" y="3368037"/>
            <a:chExt cx="3257550" cy="32141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72C9CA1-BD2A-5CBA-C3E1-E6E96C316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33D231D-E6E3-FD12-B0B5-5A18A14A2ECD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casa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D6B31794-97CC-B051-66E5-6A8388A387D9}"/>
              </a:ext>
            </a:extLst>
          </p:cNvPr>
          <p:cNvSpPr/>
          <p:nvPr/>
        </p:nvSpPr>
        <p:spPr>
          <a:xfrm>
            <a:off x="2272602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63C29F-9020-CE60-48DB-E2B8B8406512}"/>
              </a:ext>
            </a:extLst>
          </p:cNvPr>
          <p:cNvGrpSpPr/>
          <p:nvPr/>
        </p:nvGrpSpPr>
        <p:grpSpPr>
          <a:xfrm>
            <a:off x="7966511" y="3612649"/>
            <a:ext cx="2999552" cy="3019926"/>
            <a:chOff x="4467225" y="3368037"/>
            <a:chExt cx="3257550" cy="321411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0378B11-FB49-2EFC-C679-A2F1D99B0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4ACA012-BBB4-6133-31D8-9C011D3FAF6F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gatto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D11B470-117F-0B98-8498-584AD9C0BBC9}"/>
              </a:ext>
            </a:extLst>
          </p:cNvPr>
          <p:cNvSpPr/>
          <p:nvPr/>
        </p:nvSpPr>
        <p:spPr>
          <a:xfrm>
            <a:off x="8700834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0EDC813-112E-9CE4-A361-F5B3FDAAD39E}"/>
              </a:ext>
            </a:extLst>
          </p:cNvPr>
          <p:cNvSpPr txBox="1"/>
          <p:nvPr/>
        </p:nvSpPr>
        <p:spPr>
          <a:xfrm>
            <a:off x="647210" y="1253149"/>
            <a:ext cx="109319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La stringa di lettere su cui agire (in maiuscolo, chiamata </a:t>
            </a:r>
            <a:r>
              <a:rPr lang="it-IT" sz="2400" b="1" dirty="0"/>
              <a:t>target</a:t>
            </a:r>
            <a:r>
              <a:rPr lang="it-IT" sz="2400" dirty="0"/>
              <a:t>) è preceduta da un’altra stringa di lettere (in minuscolo, chiamata </a:t>
            </a:r>
            <a:r>
              <a:rPr lang="it-IT" sz="2400" b="1" dirty="0"/>
              <a:t>prime</a:t>
            </a:r>
            <a:r>
              <a:rPr lang="it-IT" sz="2400" dirty="0"/>
              <a:t>).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34DE80-BE68-BE5A-FB7C-5B93E479653C}"/>
              </a:ext>
            </a:extLst>
          </p:cNvPr>
          <p:cNvSpPr txBox="1"/>
          <p:nvPr/>
        </p:nvSpPr>
        <p:spPr>
          <a:xfrm>
            <a:off x="3011172" y="2578712"/>
            <a:ext cx="6428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Qual è la differenza tra questi due casi?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5069C7-DF13-080C-CA0A-1C8BD644793B}"/>
              </a:ext>
            </a:extLst>
          </p:cNvPr>
          <p:cNvSpPr txBox="1"/>
          <p:nvPr/>
        </p:nvSpPr>
        <p:spPr>
          <a:xfrm>
            <a:off x="971722" y="3245351"/>
            <a:ext cx="4312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Prime e target sono parole </a:t>
            </a:r>
            <a:r>
              <a:rPr lang="en-AE" b="1" dirty="0"/>
              <a:t>diverse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7CBCDD-278F-5D6A-F28C-79F6019A2DB1}"/>
              </a:ext>
            </a:extLst>
          </p:cNvPr>
          <p:cNvSpPr txBox="1"/>
          <p:nvPr/>
        </p:nvSpPr>
        <p:spPr>
          <a:xfrm>
            <a:off x="7308330" y="3243317"/>
            <a:ext cx="4467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Prime e target sono la </a:t>
            </a:r>
            <a:r>
              <a:rPr lang="en-AE" b="1" dirty="0"/>
              <a:t>stessa</a:t>
            </a:r>
            <a:r>
              <a:rPr lang="en-AE" dirty="0"/>
              <a:t> parola</a:t>
            </a:r>
          </a:p>
        </p:txBody>
      </p: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99E99EB4-BCC9-C6BB-EB3F-A0FE481A77E3}"/>
              </a:ext>
            </a:extLst>
          </p:cNvPr>
          <p:cNvCxnSpPr>
            <a:cxnSpLocks/>
            <a:endCxn id="3" idx="1"/>
          </p:cNvCxnSpPr>
          <p:nvPr/>
        </p:nvCxnSpPr>
        <p:spPr>
          <a:xfrm rot="5400000" flipH="1" flipV="1">
            <a:off x="7094357" y="3586584"/>
            <a:ext cx="372573" cy="55373"/>
          </a:xfrm>
          <a:prstGeom prst="curvedConnector2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64A97C34-088D-51A8-A5E7-E10484D6FE58}"/>
              </a:ext>
            </a:extLst>
          </p:cNvPr>
          <p:cNvCxnSpPr>
            <a:cxnSpLocks/>
            <a:endCxn id="39" idx="3"/>
          </p:cNvCxnSpPr>
          <p:nvPr/>
        </p:nvCxnSpPr>
        <p:spPr>
          <a:xfrm rot="5400000" flipH="1" flipV="1">
            <a:off x="5073215" y="3585550"/>
            <a:ext cx="366438" cy="55373"/>
          </a:xfrm>
          <a:prstGeom prst="curvedConnector4">
            <a:avLst>
              <a:gd name="adj1" fmla="val 9042"/>
              <a:gd name="adj2" fmla="val 234715"/>
            </a:avLst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E3CE9-C932-D8BE-7E92-F39DAFFA9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40</a:t>
            </a:fld>
            <a:endParaRPr lang="en-A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6F4436-4AD0-1518-AE5A-E99697EB3F84}"/>
              </a:ext>
            </a:extLst>
          </p:cNvPr>
          <p:cNvSpPr txBox="1"/>
          <p:nvPr/>
        </p:nvSpPr>
        <p:spPr>
          <a:xfrm>
            <a:off x="6363130" y="3800556"/>
            <a:ext cx="1779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FF9300"/>
                </a:solidFill>
              </a:rPr>
              <a:t>condizione di </a:t>
            </a:r>
          </a:p>
          <a:p>
            <a:pPr algn="ctr"/>
            <a:r>
              <a:rPr lang="en-AE" dirty="0">
                <a:solidFill>
                  <a:srgbClr val="FF9300"/>
                </a:solidFill>
              </a:rPr>
              <a:t>identità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9D93B5-4DDC-9AE3-8B71-50B0E3530731}"/>
              </a:ext>
            </a:extLst>
          </p:cNvPr>
          <p:cNvSpPr txBox="1"/>
          <p:nvPr/>
        </p:nvSpPr>
        <p:spPr>
          <a:xfrm>
            <a:off x="4338921" y="3796455"/>
            <a:ext cx="1779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7030A0"/>
                </a:solidFill>
              </a:rPr>
              <a:t>condizione di </a:t>
            </a:r>
          </a:p>
          <a:p>
            <a:pPr algn="ctr"/>
            <a:r>
              <a:rPr lang="en-AE" dirty="0">
                <a:solidFill>
                  <a:srgbClr val="7030A0"/>
                </a:solidFill>
              </a:rPr>
              <a:t>controllo</a:t>
            </a:r>
          </a:p>
        </p:txBody>
      </p:sp>
    </p:spTree>
    <p:extLst>
      <p:ext uri="{BB962C8B-B14F-4D97-AF65-F5344CB8AC3E}">
        <p14:creationId xmlns:p14="http://schemas.microsoft.com/office/powerpoint/2010/main" val="755628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Priming task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2CBECC-016E-F65B-AFE7-69F670B60EA4}"/>
              </a:ext>
            </a:extLst>
          </p:cNvPr>
          <p:cNvGrpSpPr/>
          <p:nvPr/>
        </p:nvGrpSpPr>
        <p:grpSpPr>
          <a:xfrm>
            <a:off x="1571015" y="3612649"/>
            <a:ext cx="2999552" cy="3019926"/>
            <a:chOff x="4467225" y="3368037"/>
            <a:chExt cx="3257550" cy="32141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72C9CA1-BD2A-5CBA-C3E1-E6E96C316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33D231D-E6E3-FD12-B0B5-5A18A14A2ECD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casa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D6B31794-97CC-B051-66E5-6A8388A387D9}"/>
              </a:ext>
            </a:extLst>
          </p:cNvPr>
          <p:cNvSpPr/>
          <p:nvPr/>
        </p:nvSpPr>
        <p:spPr>
          <a:xfrm>
            <a:off x="2272602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63C29F-9020-CE60-48DB-E2B8B8406512}"/>
              </a:ext>
            </a:extLst>
          </p:cNvPr>
          <p:cNvGrpSpPr/>
          <p:nvPr/>
        </p:nvGrpSpPr>
        <p:grpSpPr>
          <a:xfrm>
            <a:off x="7966511" y="3612649"/>
            <a:ext cx="2999552" cy="3019926"/>
            <a:chOff x="4467225" y="3368037"/>
            <a:chExt cx="3257550" cy="321411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0378B11-FB49-2EFC-C679-A2F1D99B0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4ACA012-BBB4-6133-31D8-9C011D3FAF6F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gatto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D11B470-117F-0B98-8498-584AD9C0BBC9}"/>
              </a:ext>
            </a:extLst>
          </p:cNvPr>
          <p:cNvSpPr/>
          <p:nvPr/>
        </p:nvSpPr>
        <p:spPr>
          <a:xfrm>
            <a:off x="8700834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0EDC813-112E-9CE4-A361-F5B3FDAAD39E}"/>
              </a:ext>
            </a:extLst>
          </p:cNvPr>
          <p:cNvSpPr txBox="1"/>
          <p:nvPr/>
        </p:nvSpPr>
        <p:spPr>
          <a:xfrm>
            <a:off x="647210" y="1253149"/>
            <a:ext cx="109319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La stringa di lettere su cui agire (in maiuscolo, chiamata </a:t>
            </a:r>
            <a:r>
              <a:rPr lang="it-IT" sz="2400" b="1" dirty="0"/>
              <a:t>target</a:t>
            </a:r>
            <a:r>
              <a:rPr lang="it-IT" sz="2400" dirty="0"/>
              <a:t>) è preceduta da un’altra stringa di lettere (in minuscolo, chiamata </a:t>
            </a:r>
            <a:r>
              <a:rPr lang="it-IT" sz="2400" b="1" dirty="0"/>
              <a:t>prime</a:t>
            </a:r>
            <a:r>
              <a:rPr lang="it-IT" sz="2400" dirty="0"/>
              <a:t>).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34DE80-BE68-BE5A-FB7C-5B93E479653C}"/>
              </a:ext>
            </a:extLst>
          </p:cNvPr>
          <p:cNvSpPr txBox="1"/>
          <p:nvPr/>
        </p:nvSpPr>
        <p:spPr>
          <a:xfrm>
            <a:off x="3011172" y="2578712"/>
            <a:ext cx="6428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Qual è la differenza tra questi due casi?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5069C7-DF13-080C-CA0A-1C8BD644793B}"/>
              </a:ext>
            </a:extLst>
          </p:cNvPr>
          <p:cNvSpPr txBox="1"/>
          <p:nvPr/>
        </p:nvSpPr>
        <p:spPr>
          <a:xfrm>
            <a:off x="971722" y="3245351"/>
            <a:ext cx="4312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Prime e target sono parole </a:t>
            </a:r>
            <a:r>
              <a:rPr lang="en-AE" b="1" dirty="0"/>
              <a:t>diverse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7CBCDD-278F-5D6A-F28C-79F6019A2DB1}"/>
              </a:ext>
            </a:extLst>
          </p:cNvPr>
          <p:cNvSpPr txBox="1"/>
          <p:nvPr/>
        </p:nvSpPr>
        <p:spPr>
          <a:xfrm>
            <a:off x="7308330" y="3243317"/>
            <a:ext cx="4467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Prime e target sono la </a:t>
            </a:r>
            <a:r>
              <a:rPr lang="en-AE" b="1" dirty="0"/>
              <a:t>stessa</a:t>
            </a:r>
            <a:r>
              <a:rPr lang="en-AE" dirty="0"/>
              <a:t> parola</a:t>
            </a:r>
          </a:p>
        </p:txBody>
      </p: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99E99EB4-BCC9-C6BB-EB3F-A0FE481A77E3}"/>
              </a:ext>
            </a:extLst>
          </p:cNvPr>
          <p:cNvCxnSpPr>
            <a:cxnSpLocks/>
            <a:endCxn id="3" idx="1"/>
          </p:cNvCxnSpPr>
          <p:nvPr/>
        </p:nvCxnSpPr>
        <p:spPr>
          <a:xfrm rot="5400000" flipH="1" flipV="1">
            <a:off x="7094357" y="3586584"/>
            <a:ext cx="372573" cy="55373"/>
          </a:xfrm>
          <a:prstGeom prst="curvedConnector2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64A97C34-088D-51A8-A5E7-E10484D6FE58}"/>
              </a:ext>
            </a:extLst>
          </p:cNvPr>
          <p:cNvCxnSpPr>
            <a:cxnSpLocks/>
            <a:endCxn id="39" idx="3"/>
          </p:cNvCxnSpPr>
          <p:nvPr/>
        </p:nvCxnSpPr>
        <p:spPr>
          <a:xfrm rot="5400000" flipH="1" flipV="1">
            <a:off x="5073215" y="3585550"/>
            <a:ext cx="366438" cy="55373"/>
          </a:xfrm>
          <a:prstGeom prst="curvedConnector4">
            <a:avLst>
              <a:gd name="adj1" fmla="val 9042"/>
              <a:gd name="adj2" fmla="val 234715"/>
            </a:avLst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2D12DA46-BB62-1E34-AB36-DA5CD2CC269C}"/>
              </a:ext>
            </a:extLst>
          </p:cNvPr>
          <p:cNvSpPr/>
          <p:nvPr/>
        </p:nvSpPr>
        <p:spPr>
          <a:xfrm>
            <a:off x="8589697" y="4018026"/>
            <a:ext cx="1662373" cy="47838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/>
              <a:t>PIÙ VELOCE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94C9B79-B46B-EC40-3877-C2C7187D1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41</a:t>
            </a:fld>
            <a:endParaRPr lang="en-AE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F37DF7-3BA6-9373-5A3C-DF3B21DA398F}"/>
              </a:ext>
            </a:extLst>
          </p:cNvPr>
          <p:cNvSpPr txBox="1"/>
          <p:nvPr/>
        </p:nvSpPr>
        <p:spPr>
          <a:xfrm>
            <a:off x="6363130" y="3800556"/>
            <a:ext cx="1779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FF9300"/>
                </a:solidFill>
              </a:rPr>
              <a:t>condizione di </a:t>
            </a:r>
          </a:p>
          <a:p>
            <a:pPr algn="ctr"/>
            <a:r>
              <a:rPr lang="en-AE" dirty="0">
                <a:solidFill>
                  <a:srgbClr val="FF9300"/>
                </a:solidFill>
              </a:rPr>
              <a:t>identità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D7AA82-C220-8A79-3010-B2A0E16C8D13}"/>
              </a:ext>
            </a:extLst>
          </p:cNvPr>
          <p:cNvSpPr txBox="1"/>
          <p:nvPr/>
        </p:nvSpPr>
        <p:spPr>
          <a:xfrm>
            <a:off x="4338921" y="3796455"/>
            <a:ext cx="1779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7030A0"/>
                </a:solidFill>
              </a:rPr>
              <a:t>condizione di </a:t>
            </a:r>
          </a:p>
          <a:p>
            <a:pPr algn="ctr"/>
            <a:r>
              <a:rPr lang="en-AE" dirty="0">
                <a:solidFill>
                  <a:srgbClr val="7030A0"/>
                </a:solidFill>
              </a:rPr>
              <a:t>controllo</a:t>
            </a:r>
          </a:p>
        </p:txBody>
      </p:sp>
    </p:spTree>
    <p:extLst>
      <p:ext uri="{BB962C8B-B14F-4D97-AF65-F5344CB8AC3E}">
        <p14:creationId xmlns:p14="http://schemas.microsoft.com/office/powerpoint/2010/main" val="40419731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Priming task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2CBECC-016E-F65B-AFE7-69F670B60EA4}"/>
              </a:ext>
            </a:extLst>
          </p:cNvPr>
          <p:cNvGrpSpPr/>
          <p:nvPr/>
        </p:nvGrpSpPr>
        <p:grpSpPr>
          <a:xfrm>
            <a:off x="1571015" y="3612649"/>
            <a:ext cx="2999552" cy="3019926"/>
            <a:chOff x="4467225" y="3368037"/>
            <a:chExt cx="3257550" cy="32141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72C9CA1-BD2A-5CBA-C3E1-E6E96C316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33D231D-E6E3-FD12-B0B5-5A18A14A2ECD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casa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D6B31794-97CC-B051-66E5-6A8388A387D9}"/>
              </a:ext>
            </a:extLst>
          </p:cNvPr>
          <p:cNvSpPr/>
          <p:nvPr/>
        </p:nvSpPr>
        <p:spPr>
          <a:xfrm>
            <a:off x="2272602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63C29F-9020-CE60-48DB-E2B8B8406512}"/>
              </a:ext>
            </a:extLst>
          </p:cNvPr>
          <p:cNvGrpSpPr/>
          <p:nvPr/>
        </p:nvGrpSpPr>
        <p:grpSpPr>
          <a:xfrm>
            <a:off x="7966511" y="3612649"/>
            <a:ext cx="2999552" cy="3019926"/>
            <a:chOff x="4467225" y="3368037"/>
            <a:chExt cx="3257550" cy="321411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0378B11-FB49-2EFC-C679-A2F1D99B0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4ACA012-BBB4-6133-31D8-9C011D3FAF6F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gatto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D11B470-117F-0B98-8498-584AD9C0BBC9}"/>
              </a:ext>
            </a:extLst>
          </p:cNvPr>
          <p:cNvSpPr/>
          <p:nvPr/>
        </p:nvSpPr>
        <p:spPr>
          <a:xfrm>
            <a:off x="8700834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0EDC813-112E-9CE4-A361-F5B3FDAAD39E}"/>
              </a:ext>
            </a:extLst>
          </p:cNvPr>
          <p:cNvSpPr txBox="1"/>
          <p:nvPr/>
        </p:nvSpPr>
        <p:spPr>
          <a:xfrm>
            <a:off x="647210" y="1253149"/>
            <a:ext cx="109319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La stringa di lettere su cui agire (in maiuscolo, chiamata </a:t>
            </a:r>
            <a:r>
              <a:rPr lang="it-IT" sz="2400" b="1" dirty="0"/>
              <a:t>target</a:t>
            </a:r>
            <a:r>
              <a:rPr lang="it-IT" sz="2400" dirty="0"/>
              <a:t>) è preceduta da un’altra stringa di lettere (in minuscolo, chiamata </a:t>
            </a:r>
            <a:r>
              <a:rPr lang="it-IT" sz="2400" b="1" dirty="0"/>
              <a:t>prime</a:t>
            </a:r>
            <a:r>
              <a:rPr lang="it-IT" sz="2400" dirty="0"/>
              <a:t>).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34DE80-BE68-BE5A-FB7C-5B93E479653C}"/>
              </a:ext>
            </a:extLst>
          </p:cNvPr>
          <p:cNvSpPr txBox="1"/>
          <p:nvPr/>
        </p:nvSpPr>
        <p:spPr>
          <a:xfrm>
            <a:off x="3011172" y="2578712"/>
            <a:ext cx="6428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Qual è la differenza tra questi due casi?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5069C7-DF13-080C-CA0A-1C8BD644793B}"/>
              </a:ext>
            </a:extLst>
          </p:cNvPr>
          <p:cNvSpPr txBox="1"/>
          <p:nvPr/>
        </p:nvSpPr>
        <p:spPr>
          <a:xfrm>
            <a:off x="971722" y="3245351"/>
            <a:ext cx="4312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Prime e target sono parole </a:t>
            </a:r>
            <a:r>
              <a:rPr lang="en-AE" b="1" dirty="0"/>
              <a:t>diverse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7CBCDD-278F-5D6A-F28C-79F6019A2DB1}"/>
              </a:ext>
            </a:extLst>
          </p:cNvPr>
          <p:cNvSpPr txBox="1"/>
          <p:nvPr/>
        </p:nvSpPr>
        <p:spPr>
          <a:xfrm>
            <a:off x="7308330" y="3243317"/>
            <a:ext cx="4467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Prime e target sono la </a:t>
            </a:r>
            <a:r>
              <a:rPr lang="en-AE" b="1" dirty="0"/>
              <a:t>stessa</a:t>
            </a:r>
            <a:r>
              <a:rPr lang="en-AE" dirty="0"/>
              <a:t> parola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56CFC7-B40F-E867-9439-1AD4CE63CF04}"/>
              </a:ext>
            </a:extLst>
          </p:cNvPr>
          <p:cNvSpPr txBox="1"/>
          <p:nvPr/>
        </p:nvSpPr>
        <p:spPr>
          <a:xfrm>
            <a:off x="6363130" y="3800556"/>
            <a:ext cx="1779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FF9300"/>
                </a:solidFill>
              </a:rPr>
              <a:t>condizione di </a:t>
            </a:r>
          </a:p>
          <a:p>
            <a:pPr algn="ctr"/>
            <a:r>
              <a:rPr lang="en-AE" dirty="0">
                <a:solidFill>
                  <a:srgbClr val="FF9300"/>
                </a:solidFill>
              </a:rPr>
              <a:t>identità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1BAB77-5F3C-00D3-1FDB-D64B33D23067}"/>
              </a:ext>
            </a:extLst>
          </p:cNvPr>
          <p:cNvSpPr txBox="1"/>
          <p:nvPr/>
        </p:nvSpPr>
        <p:spPr>
          <a:xfrm>
            <a:off x="4338921" y="3796455"/>
            <a:ext cx="1779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7030A0"/>
                </a:solidFill>
              </a:rPr>
              <a:t>condizione di </a:t>
            </a:r>
          </a:p>
          <a:p>
            <a:pPr algn="ctr"/>
            <a:r>
              <a:rPr lang="en-AE" dirty="0">
                <a:solidFill>
                  <a:srgbClr val="7030A0"/>
                </a:solidFill>
              </a:rPr>
              <a:t>controllo</a:t>
            </a:r>
          </a:p>
        </p:txBody>
      </p: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99E99EB4-BCC9-C6BB-EB3F-A0FE481A77E3}"/>
              </a:ext>
            </a:extLst>
          </p:cNvPr>
          <p:cNvCxnSpPr>
            <a:stCxn id="8" idx="0"/>
            <a:endCxn id="3" idx="1"/>
          </p:cNvCxnSpPr>
          <p:nvPr/>
        </p:nvCxnSpPr>
        <p:spPr>
          <a:xfrm rot="5400000" flipH="1" flipV="1">
            <a:off x="7094357" y="3586584"/>
            <a:ext cx="372573" cy="55373"/>
          </a:xfrm>
          <a:prstGeom prst="curvedConnector2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64A97C34-088D-51A8-A5E7-E10484D6FE58}"/>
              </a:ext>
            </a:extLst>
          </p:cNvPr>
          <p:cNvCxnSpPr>
            <a:cxnSpLocks/>
            <a:stCxn id="9" idx="0"/>
            <a:endCxn id="39" idx="3"/>
          </p:cNvCxnSpPr>
          <p:nvPr/>
        </p:nvCxnSpPr>
        <p:spPr>
          <a:xfrm rot="5400000" flipH="1" flipV="1">
            <a:off x="5073215" y="3585550"/>
            <a:ext cx="366438" cy="55373"/>
          </a:xfrm>
          <a:prstGeom prst="curvedConnector4">
            <a:avLst>
              <a:gd name="adj1" fmla="val 9042"/>
              <a:gd name="adj2" fmla="val 234715"/>
            </a:avLst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2D12DA46-BB62-1E34-AB36-DA5CD2CC269C}"/>
              </a:ext>
            </a:extLst>
          </p:cNvPr>
          <p:cNvSpPr/>
          <p:nvPr/>
        </p:nvSpPr>
        <p:spPr>
          <a:xfrm>
            <a:off x="8589697" y="4018026"/>
            <a:ext cx="1662373" cy="47838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/>
              <a:t>PIÙ VELOCE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94C9B79-B46B-EC40-3877-C2C7187D1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42</a:t>
            </a:fld>
            <a:endParaRPr lang="en-AE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860D76-FEF5-010C-7D38-F7539B34866D}"/>
              </a:ext>
            </a:extLst>
          </p:cNvPr>
          <p:cNvSpPr txBox="1"/>
          <p:nvPr/>
        </p:nvSpPr>
        <p:spPr>
          <a:xfrm>
            <a:off x="4379239" y="5235633"/>
            <a:ext cx="3692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priming di </a:t>
            </a:r>
            <a:r>
              <a:rPr lang="en-US" sz="2400" b="1" i="1" dirty="0" err="1"/>
              <a:t>identità</a:t>
            </a:r>
            <a:r>
              <a:rPr lang="en-US" sz="2400" b="1" i="1" dirty="0"/>
              <a:t> </a:t>
            </a:r>
            <a:r>
              <a:rPr lang="en-US" sz="2400" b="1" dirty="0"/>
              <a:t>= </a:t>
            </a:r>
          </a:p>
          <a:p>
            <a:pPr algn="ctr"/>
            <a:r>
              <a:rPr lang="en-US" sz="2400" b="1" dirty="0" err="1">
                <a:solidFill>
                  <a:srgbClr val="7030A0"/>
                </a:solidFill>
              </a:rPr>
              <a:t>RT</a:t>
            </a:r>
            <a:r>
              <a:rPr lang="en-US" sz="2400" b="1" baseline="-25000" dirty="0" err="1">
                <a:solidFill>
                  <a:srgbClr val="7030A0"/>
                </a:solidFill>
              </a:rPr>
              <a:t>controllo</a:t>
            </a:r>
            <a:r>
              <a:rPr lang="en-US" sz="2400" b="1" dirty="0"/>
              <a:t> - </a:t>
            </a:r>
            <a:r>
              <a:rPr lang="en-US" sz="2400" b="1" dirty="0" err="1">
                <a:solidFill>
                  <a:srgbClr val="FF9300"/>
                </a:solidFill>
              </a:rPr>
              <a:t>RT</a:t>
            </a:r>
            <a:r>
              <a:rPr lang="en-US" sz="2400" b="1" baseline="-25000" dirty="0" err="1">
                <a:solidFill>
                  <a:srgbClr val="FF9300"/>
                </a:solidFill>
              </a:rPr>
              <a:t>identità</a:t>
            </a:r>
            <a:endParaRPr lang="it-IT" sz="2400" b="1" baseline="-25000" dirty="0">
              <a:solidFill>
                <a:srgbClr val="FF9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8040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589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Come possiamo spiegare questo fenomeno nel nostro activation model?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92408A-AF52-6558-6FBB-15DD492D912B}"/>
              </a:ext>
            </a:extLst>
          </p:cNvPr>
          <p:cNvCxnSpPr/>
          <p:nvPr/>
        </p:nvCxnSpPr>
        <p:spPr>
          <a:xfrm>
            <a:off x="1014761" y="1971391"/>
            <a:ext cx="0" cy="3891776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7439380-C92D-A738-6BBD-6A68BF88B8B7}"/>
              </a:ext>
            </a:extLst>
          </p:cNvPr>
          <p:cNvCxnSpPr>
            <a:cxnSpLocks/>
          </p:cNvCxnSpPr>
          <p:nvPr/>
        </p:nvCxnSpPr>
        <p:spPr>
          <a:xfrm flipH="1">
            <a:off x="1014761" y="5858465"/>
            <a:ext cx="5081239" cy="4702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357361-8782-B9A2-E0D4-0B33D90E23FD}"/>
              </a:ext>
            </a:extLst>
          </p:cNvPr>
          <p:cNvSpPr txBox="1"/>
          <p:nvPr/>
        </p:nvSpPr>
        <p:spPr>
          <a:xfrm>
            <a:off x="0" y="1758126"/>
            <a:ext cx="12795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activation (</a:t>
            </a:r>
            <a:r>
              <a:rPr lang="el-GR" sz="1100" dirty="0"/>
              <a:t>μ</a:t>
            </a:r>
            <a:r>
              <a:rPr lang="it-IT" sz="1100" dirty="0"/>
              <a:t>V)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00F8085-CCE6-C404-BE46-176799CF4608}"/>
              </a:ext>
            </a:extLst>
          </p:cNvPr>
          <p:cNvCxnSpPr>
            <a:cxnSpLocks/>
          </p:cNvCxnSpPr>
          <p:nvPr/>
        </p:nvCxnSpPr>
        <p:spPr>
          <a:xfrm flipH="1">
            <a:off x="992459" y="2960133"/>
            <a:ext cx="4954200" cy="0"/>
          </a:xfrm>
          <a:prstGeom prst="line">
            <a:avLst/>
          </a:prstGeom>
          <a:ln w="1905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C00C827-4C6F-4ED2-8DB0-76A82653A1FD}"/>
              </a:ext>
            </a:extLst>
          </p:cNvPr>
          <p:cNvSpPr txBox="1"/>
          <p:nvPr/>
        </p:nvSpPr>
        <p:spPr>
          <a:xfrm>
            <a:off x="5548547" y="5898811"/>
            <a:ext cx="1094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(</a:t>
            </a:r>
            <a:r>
              <a:rPr lang="en-US" sz="1200" dirty="0" err="1"/>
              <a:t>ms</a:t>
            </a:r>
            <a:r>
              <a:rPr lang="en-US" sz="1200" dirty="0"/>
              <a:t>)</a:t>
            </a:r>
            <a:endParaRPr lang="it-IT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6EA285F-1243-2381-C5A7-5D7CCB649A47}"/>
              </a:ext>
            </a:extLst>
          </p:cNvPr>
          <p:cNvSpPr txBox="1"/>
          <p:nvPr/>
        </p:nvSpPr>
        <p:spPr>
          <a:xfrm>
            <a:off x="517404" y="3844772"/>
            <a:ext cx="512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7030A0"/>
                </a:solidFill>
              </a:rPr>
              <a:t>casa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2245C2-50FF-4AAA-C733-D6FFFBCF3DE2}"/>
              </a:ext>
            </a:extLst>
          </p:cNvPr>
          <p:cNvSpPr txBox="1"/>
          <p:nvPr/>
        </p:nvSpPr>
        <p:spPr>
          <a:xfrm>
            <a:off x="411418" y="4006848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2">
                    <a:lumMod val="75000"/>
                  </a:schemeClr>
                </a:solidFill>
              </a:rPr>
              <a:t>gatto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C8AF55D-3ACF-AB00-D10A-9ACC2A60A8D3}"/>
              </a:ext>
            </a:extLst>
          </p:cNvPr>
          <p:cNvSpPr txBox="1"/>
          <p:nvPr/>
        </p:nvSpPr>
        <p:spPr>
          <a:xfrm>
            <a:off x="739528" y="5884152"/>
            <a:ext cx="4183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0</a:t>
            </a:r>
            <a:endParaRPr lang="it-IT" sz="1200" dirty="0"/>
          </a:p>
        </p:txBody>
      </p:sp>
      <p:graphicFrame>
        <p:nvGraphicFramePr>
          <p:cNvPr id="41" name="Chart 40">
            <a:extLst>
              <a:ext uri="{FF2B5EF4-FFF2-40B4-BE49-F238E27FC236}">
                <a16:creationId xmlns:a16="http://schemas.microsoft.com/office/drawing/2014/main" id="{B38F2BA4-7228-146F-AC77-6FC58A3631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6785405"/>
              </p:ext>
            </p:extLst>
          </p:nvPr>
        </p:nvGraphicFramePr>
        <p:xfrm>
          <a:off x="6886464" y="2581903"/>
          <a:ext cx="4263971" cy="3551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Freeform 5">
            <a:extLst>
              <a:ext uri="{FF2B5EF4-FFF2-40B4-BE49-F238E27FC236}">
                <a16:creationId xmlns:a16="http://schemas.microsoft.com/office/drawing/2014/main" id="{19094B35-C69F-59F4-58CB-BF848743AA37}"/>
              </a:ext>
            </a:extLst>
          </p:cNvPr>
          <p:cNvSpPr/>
          <p:nvPr/>
        </p:nvSpPr>
        <p:spPr>
          <a:xfrm>
            <a:off x="1020278" y="2616093"/>
            <a:ext cx="4966636" cy="1415457"/>
          </a:xfrm>
          <a:custGeom>
            <a:avLst/>
            <a:gdLst>
              <a:gd name="connsiteX0" fmla="*/ 0 w 4966636"/>
              <a:gd name="connsiteY0" fmla="*/ 1415457 h 1415457"/>
              <a:gd name="connsiteX1" fmla="*/ 654518 w 4966636"/>
              <a:gd name="connsiteY1" fmla="*/ 116046 h 1415457"/>
              <a:gd name="connsiteX2" fmla="*/ 1568918 w 4966636"/>
              <a:gd name="connsiteY2" fmla="*/ 886067 h 1415457"/>
              <a:gd name="connsiteX3" fmla="*/ 3003082 w 4966636"/>
              <a:gd name="connsiteY3" fmla="*/ 543 h 1415457"/>
              <a:gd name="connsiteX4" fmla="*/ 4966636 w 4966636"/>
              <a:gd name="connsiteY4" fmla="*/ 1040072 h 1415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66636" h="1415457">
                <a:moveTo>
                  <a:pt x="0" y="1415457"/>
                </a:moveTo>
                <a:cubicBezTo>
                  <a:pt x="196516" y="809867"/>
                  <a:pt x="393032" y="204278"/>
                  <a:pt x="654518" y="116046"/>
                </a:cubicBezTo>
                <a:cubicBezTo>
                  <a:pt x="916004" y="27814"/>
                  <a:pt x="1177491" y="905317"/>
                  <a:pt x="1568918" y="886067"/>
                </a:cubicBezTo>
                <a:cubicBezTo>
                  <a:pt x="1960345" y="866816"/>
                  <a:pt x="2436796" y="-25125"/>
                  <a:pt x="3003082" y="543"/>
                </a:cubicBezTo>
                <a:cubicBezTo>
                  <a:pt x="3569368" y="26210"/>
                  <a:pt x="4268002" y="533141"/>
                  <a:pt x="4966636" y="1040072"/>
                </a:cubicBezTo>
              </a:path>
            </a:pathLst>
          </a:custGeom>
          <a:noFill/>
          <a:ln w="19050">
            <a:solidFill>
              <a:schemeClr val="accent2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9A27B8D8-2A33-1061-2A78-EAC337652B3A}"/>
              </a:ext>
            </a:extLst>
          </p:cNvPr>
          <p:cNvSpPr/>
          <p:nvPr/>
        </p:nvSpPr>
        <p:spPr>
          <a:xfrm>
            <a:off x="1029903" y="2562676"/>
            <a:ext cx="4976261" cy="1574977"/>
          </a:xfrm>
          <a:custGeom>
            <a:avLst/>
            <a:gdLst>
              <a:gd name="connsiteX0" fmla="*/ 0 w 4976261"/>
              <a:gd name="connsiteY0" fmla="*/ 1449623 h 1574977"/>
              <a:gd name="connsiteX1" fmla="*/ 625642 w 4976261"/>
              <a:gd name="connsiteY1" fmla="*/ 140588 h 1574977"/>
              <a:gd name="connsiteX2" fmla="*/ 1963554 w 4976261"/>
              <a:gd name="connsiteY2" fmla="*/ 1574752 h 1574977"/>
              <a:gd name="connsiteX3" fmla="*/ 3455470 w 4976261"/>
              <a:gd name="connsiteY3" fmla="*/ 15459 h 1574977"/>
              <a:gd name="connsiteX4" fmla="*/ 4976261 w 4976261"/>
              <a:gd name="connsiteY4" fmla="*/ 910609 h 1574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6261" h="1574977">
                <a:moveTo>
                  <a:pt x="0" y="1449623"/>
                </a:moveTo>
                <a:cubicBezTo>
                  <a:pt x="149191" y="784678"/>
                  <a:pt x="298383" y="119733"/>
                  <a:pt x="625642" y="140588"/>
                </a:cubicBezTo>
                <a:cubicBezTo>
                  <a:pt x="952901" y="161443"/>
                  <a:pt x="1491916" y="1595607"/>
                  <a:pt x="1963554" y="1574752"/>
                </a:cubicBezTo>
                <a:cubicBezTo>
                  <a:pt x="2435192" y="1553897"/>
                  <a:pt x="2953352" y="126149"/>
                  <a:pt x="3455470" y="15459"/>
                </a:cubicBezTo>
                <a:cubicBezTo>
                  <a:pt x="3957588" y="-95231"/>
                  <a:pt x="4466924" y="407689"/>
                  <a:pt x="4976261" y="910609"/>
                </a:cubicBezTo>
              </a:path>
            </a:pathLst>
          </a:custGeom>
          <a:noFill/>
          <a:ln w="19050">
            <a:solidFill>
              <a:srgbClr val="7030A0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7F3B74-236A-D9BE-96CF-45934C132E9F}"/>
              </a:ext>
            </a:extLst>
          </p:cNvPr>
          <p:cNvSpPr txBox="1"/>
          <p:nvPr/>
        </p:nvSpPr>
        <p:spPr>
          <a:xfrm>
            <a:off x="2227299" y="6023728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GATTO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86EE02-EC12-9FF0-C0D0-7D67E7D1CBEA}"/>
              </a:ext>
            </a:extLst>
          </p:cNvPr>
          <p:cNvCxnSpPr/>
          <p:nvPr/>
        </p:nvCxnSpPr>
        <p:spPr>
          <a:xfrm>
            <a:off x="2610285" y="5818388"/>
            <a:ext cx="0" cy="942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0B8D17-F2F9-0AFD-5599-CBF1B4A7A603}"/>
              </a:ext>
            </a:extLst>
          </p:cNvPr>
          <p:cNvSpPr txBox="1"/>
          <p:nvPr/>
        </p:nvSpPr>
        <p:spPr>
          <a:xfrm>
            <a:off x="2238822" y="5866331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300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9E0352-7722-DF94-C3CF-DCE59E190968}"/>
              </a:ext>
            </a:extLst>
          </p:cNvPr>
          <p:cNvCxnSpPr>
            <a:cxnSpLocks/>
          </p:cNvCxnSpPr>
          <p:nvPr/>
        </p:nvCxnSpPr>
        <p:spPr>
          <a:xfrm>
            <a:off x="4028885" y="2960133"/>
            <a:ext cx="0" cy="2903034"/>
          </a:xfrm>
          <a:prstGeom prst="line">
            <a:avLst/>
          </a:prstGeom>
          <a:ln w="127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04402CE-C16D-72F8-F2B1-C20EE54BF4A0}"/>
              </a:ext>
            </a:extLst>
          </p:cNvPr>
          <p:cNvCxnSpPr>
            <a:cxnSpLocks/>
          </p:cNvCxnSpPr>
          <p:nvPr/>
        </p:nvCxnSpPr>
        <p:spPr>
          <a:xfrm>
            <a:off x="3323592" y="2963297"/>
            <a:ext cx="0" cy="2903034"/>
          </a:xfrm>
          <a:prstGeom prst="line">
            <a:avLst/>
          </a:prstGeom>
          <a:ln w="12700">
            <a:solidFill>
              <a:srgbClr val="FF93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73231E4-265B-3B06-8C1C-50EEAD83F696}"/>
              </a:ext>
            </a:extLst>
          </p:cNvPr>
          <p:cNvSpPr txBox="1"/>
          <p:nvPr/>
        </p:nvSpPr>
        <p:spPr>
          <a:xfrm>
            <a:off x="2951769" y="5858465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2">
                    <a:lumMod val="75000"/>
                  </a:schemeClr>
                </a:solidFill>
              </a:rPr>
              <a:t>620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2F15CC-E9AE-96F1-9D72-1CB41124CD28}"/>
              </a:ext>
            </a:extLst>
          </p:cNvPr>
          <p:cNvSpPr txBox="1"/>
          <p:nvPr/>
        </p:nvSpPr>
        <p:spPr>
          <a:xfrm>
            <a:off x="3653257" y="5850599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7030A0"/>
                </a:solidFill>
              </a:rPr>
              <a:t>650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B34B80C-A8DD-33E3-98B3-E16B79966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4719" y="6127941"/>
            <a:ext cx="815855" cy="633319"/>
          </a:xfrm>
          <a:prstGeom prst="rect">
            <a:avLst/>
          </a:prstGeom>
        </p:spPr>
      </p:pic>
      <p:sp>
        <p:nvSpPr>
          <p:cNvPr id="19" name="Left-Right Arrow 18">
            <a:extLst>
              <a:ext uri="{FF2B5EF4-FFF2-40B4-BE49-F238E27FC236}">
                <a16:creationId xmlns:a16="http://schemas.microsoft.com/office/drawing/2014/main" id="{610C8297-A115-CF2A-1ADE-D842E3DE2E9C}"/>
              </a:ext>
            </a:extLst>
          </p:cNvPr>
          <p:cNvSpPr/>
          <p:nvPr/>
        </p:nvSpPr>
        <p:spPr>
          <a:xfrm>
            <a:off x="3334642" y="5464862"/>
            <a:ext cx="679101" cy="119425"/>
          </a:xfrm>
          <a:prstGeom prst="leftRightArrow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D5BA0E-0978-4A07-C1E2-F924BA72EF81}"/>
              </a:ext>
            </a:extLst>
          </p:cNvPr>
          <p:cNvSpPr txBox="1"/>
          <p:nvPr/>
        </p:nvSpPr>
        <p:spPr>
          <a:xfrm>
            <a:off x="3292685" y="5267213"/>
            <a:ext cx="7630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i="1" dirty="0">
                <a:solidFill>
                  <a:srgbClr val="FF0000"/>
                </a:solidFill>
              </a:rPr>
              <a:t>priming!</a:t>
            </a:r>
            <a:endParaRPr lang="it-IT" sz="900" b="1" i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452716-44AF-9CB2-876B-76CD86B68167}"/>
              </a:ext>
            </a:extLst>
          </p:cNvPr>
          <p:cNvSpPr txBox="1"/>
          <p:nvPr/>
        </p:nvSpPr>
        <p:spPr>
          <a:xfrm>
            <a:off x="3288409" y="5548055"/>
            <a:ext cx="7630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i="1" dirty="0">
                <a:solidFill>
                  <a:srgbClr val="FF0000"/>
                </a:solidFill>
              </a:rPr>
              <a:t>30 </a:t>
            </a:r>
            <a:r>
              <a:rPr lang="en-US" sz="900" b="1" i="1" dirty="0" err="1">
                <a:solidFill>
                  <a:srgbClr val="FF0000"/>
                </a:solidFill>
              </a:rPr>
              <a:t>ms</a:t>
            </a:r>
            <a:endParaRPr lang="it-IT" sz="900" b="1" i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DDAF01-3BDB-8CBA-BA5A-6AFED6BFF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43</a:t>
            </a:fld>
            <a:endParaRPr lang="en-A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38D273-0448-DDE5-D1A7-35A6DF8B1869}"/>
              </a:ext>
            </a:extLst>
          </p:cNvPr>
          <p:cNvSpPr txBox="1"/>
          <p:nvPr/>
        </p:nvSpPr>
        <p:spPr>
          <a:xfrm>
            <a:off x="7457607" y="5979583"/>
            <a:ext cx="3692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priming = 650-620</a:t>
            </a:r>
            <a:endParaRPr lang="it-IT" sz="2400" b="1" i="1" dirty="0"/>
          </a:p>
        </p:txBody>
      </p:sp>
    </p:spTree>
    <p:extLst>
      <p:ext uri="{BB962C8B-B14F-4D97-AF65-F5344CB8AC3E}">
        <p14:creationId xmlns:p14="http://schemas.microsoft.com/office/powerpoint/2010/main" val="235613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1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1" grpId="0" uiExpand="1">
        <p:bldSub>
          <a:bldChart bld="seriesEl"/>
        </p:bldSub>
      </p:bldGraphic>
      <p:bldP spid="6" grpId="0" animBg="1"/>
      <p:bldP spid="7" grpId="0" animBg="1"/>
      <p:bldP spid="14" grpId="0"/>
      <p:bldP spid="15" grpId="0"/>
      <p:bldP spid="19" grpId="0" animBg="1"/>
      <p:bldP spid="20" grpId="0"/>
      <p:bldP spid="21" grpId="0"/>
      <p:bldP spid="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5896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Come possiamo spiegare questo fenomeno nel nostro activation model?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92408A-AF52-6558-6FBB-15DD492D912B}"/>
              </a:ext>
            </a:extLst>
          </p:cNvPr>
          <p:cNvCxnSpPr/>
          <p:nvPr/>
        </p:nvCxnSpPr>
        <p:spPr>
          <a:xfrm>
            <a:off x="1014761" y="1971391"/>
            <a:ext cx="0" cy="3891776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7439380-C92D-A738-6BBD-6A68BF88B8B7}"/>
              </a:ext>
            </a:extLst>
          </p:cNvPr>
          <p:cNvCxnSpPr>
            <a:cxnSpLocks/>
          </p:cNvCxnSpPr>
          <p:nvPr/>
        </p:nvCxnSpPr>
        <p:spPr>
          <a:xfrm flipH="1">
            <a:off x="1014761" y="5858465"/>
            <a:ext cx="5081239" cy="4702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357361-8782-B9A2-E0D4-0B33D90E23FD}"/>
              </a:ext>
            </a:extLst>
          </p:cNvPr>
          <p:cNvSpPr txBox="1"/>
          <p:nvPr/>
        </p:nvSpPr>
        <p:spPr>
          <a:xfrm>
            <a:off x="0" y="1758126"/>
            <a:ext cx="12795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activation (</a:t>
            </a:r>
            <a:r>
              <a:rPr lang="el-GR" sz="1100" dirty="0"/>
              <a:t>μ</a:t>
            </a:r>
            <a:r>
              <a:rPr lang="it-IT" sz="1100" dirty="0"/>
              <a:t>V)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00F8085-CCE6-C404-BE46-176799CF4608}"/>
              </a:ext>
            </a:extLst>
          </p:cNvPr>
          <p:cNvCxnSpPr>
            <a:cxnSpLocks/>
          </p:cNvCxnSpPr>
          <p:nvPr/>
        </p:nvCxnSpPr>
        <p:spPr>
          <a:xfrm flipH="1">
            <a:off x="992459" y="2960133"/>
            <a:ext cx="4954200" cy="0"/>
          </a:xfrm>
          <a:prstGeom prst="line">
            <a:avLst/>
          </a:prstGeom>
          <a:ln w="1905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C00C827-4C6F-4ED2-8DB0-76A82653A1FD}"/>
              </a:ext>
            </a:extLst>
          </p:cNvPr>
          <p:cNvSpPr txBox="1"/>
          <p:nvPr/>
        </p:nvSpPr>
        <p:spPr>
          <a:xfrm>
            <a:off x="5548547" y="5898811"/>
            <a:ext cx="1094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(</a:t>
            </a:r>
            <a:r>
              <a:rPr lang="en-US" sz="1200" dirty="0" err="1"/>
              <a:t>ms</a:t>
            </a:r>
            <a:r>
              <a:rPr lang="en-US" sz="1200" dirty="0"/>
              <a:t>)</a:t>
            </a:r>
            <a:endParaRPr lang="it-IT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6EA285F-1243-2381-C5A7-5D7CCB649A47}"/>
              </a:ext>
            </a:extLst>
          </p:cNvPr>
          <p:cNvSpPr txBox="1"/>
          <p:nvPr/>
        </p:nvSpPr>
        <p:spPr>
          <a:xfrm>
            <a:off x="517404" y="3844772"/>
            <a:ext cx="512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7030A0"/>
                </a:solidFill>
              </a:rPr>
              <a:t>casa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2245C2-50FF-4AAA-C733-D6FFFBCF3DE2}"/>
              </a:ext>
            </a:extLst>
          </p:cNvPr>
          <p:cNvSpPr txBox="1"/>
          <p:nvPr/>
        </p:nvSpPr>
        <p:spPr>
          <a:xfrm>
            <a:off x="411418" y="4006848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2">
                    <a:lumMod val="75000"/>
                  </a:schemeClr>
                </a:solidFill>
              </a:rPr>
              <a:t>gatto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C8AF55D-3ACF-AB00-D10A-9ACC2A60A8D3}"/>
              </a:ext>
            </a:extLst>
          </p:cNvPr>
          <p:cNvSpPr txBox="1"/>
          <p:nvPr/>
        </p:nvSpPr>
        <p:spPr>
          <a:xfrm>
            <a:off x="739528" y="5884152"/>
            <a:ext cx="4183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0</a:t>
            </a:r>
            <a:endParaRPr lang="it-IT" sz="1200" dirty="0"/>
          </a:p>
        </p:txBody>
      </p:sp>
      <p:graphicFrame>
        <p:nvGraphicFramePr>
          <p:cNvPr id="41" name="Chart 40">
            <a:extLst>
              <a:ext uri="{FF2B5EF4-FFF2-40B4-BE49-F238E27FC236}">
                <a16:creationId xmlns:a16="http://schemas.microsoft.com/office/drawing/2014/main" id="{B38F2BA4-7228-146F-AC77-6FC58A3631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9393392"/>
              </p:ext>
            </p:extLst>
          </p:nvPr>
        </p:nvGraphicFramePr>
        <p:xfrm>
          <a:off x="6886464" y="2581903"/>
          <a:ext cx="4263971" cy="3551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Freeform 5">
            <a:extLst>
              <a:ext uri="{FF2B5EF4-FFF2-40B4-BE49-F238E27FC236}">
                <a16:creationId xmlns:a16="http://schemas.microsoft.com/office/drawing/2014/main" id="{19094B35-C69F-59F4-58CB-BF848743AA37}"/>
              </a:ext>
            </a:extLst>
          </p:cNvPr>
          <p:cNvSpPr/>
          <p:nvPr/>
        </p:nvSpPr>
        <p:spPr>
          <a:xfrm>
            <a:off x="1020278" y="2616093"/>
            <a:ext cx="4966636" cy="1415457"/>
          </a:xfrm>
          <a:custGeom>
            <a:avLst/>
            <a:gdLst>
              <a:gd name="connsiteX0" fmla="*/ 0 w 4966636"/>
              <a:gd name="connsiteY0" fmla="*/ 1415457 h 1415457"/>
              <a:gd name="connsiteX1" fmla="*/ 654518 w 4966636"/>
              <a:gd name="connsiteY1" fmla="*/ 116046 h 1415457"/>
              <a:gd name="connsiteX2" fmla="*/ 1568918 w 4966636"/>
              <a:gd name="connsiteY2" fmla="*/ 886067 h 1415457"/>
              <a:gd name="connsiteX3" fmla="*/ 3003082 w 4966636"/>
              <a:gd name="connsiteY3" fmla="*/ 543 h 1415457"/>
              <a:gd name="connsiteX4" fmla="*/ 4966636 w 4966636"/>
              <a:gd name="connsiteY4" fmla="*/ 1040072 h 1415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66636" h="1415457">
                <a:moveTo>
                  <a:pt x="0" y="1415457"/>
                </a:moveTo>
                <a:cubicBezTo>
                  <a:pt x="196516" y="809867"/>
                  <a:pt x="393032" y="204278"/>
                  <a:pt x="654518" y="116046"/>
                </a:cubicBezTo>
                <a:cubicBezTo>
                  <a:pt x="916004" y="27814"/>
                  <a:pt x="1177491" y="905317"/>
                  <a:pt x="1568918" y="886067"/>
                </a:cubicBezTo>
                <a:cubicBezTo>
                  <a:pt x="1960345" y="866816"/>
                  <a:pt x="2436796" y="-25125"/>
                  <a:pt x="3003082" y="543"/>
                </a:cubicBezTo>
                <a:cubicBezTo>
                  <a:pt x="3569368" y="26210"/>
                  <a:pt x="4268002" y="533141"/>
                  <a:pt x="4966636" y="1040072"/>
                </a:cubicBezTo>
              </a:path>
            </a:pathLst>
          </a:custGeom>
          <a:noFill/>
          <a:ln w="19050">
            <a:solidFill>
              <a:schemeClr val="accent2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9A27B8D8-2A33-1061-2A78-EAC337652B3A}"/>
              </a:ext>
            </a:extLst>
          </p:cNvPr>
          <p:cNvSpPr/>
          <p:nvPr/>
        </p:nvSpPr>
        <p:spPr>
          <a:xfrm>
            <a:off x="1029903" y="2562676"/>
            <a:ext cx="4976261" cy="1574977"/>
          </a:xfrm>
          <a:custGeom>
            <a:avLst/>
            <a:gdLst>
              <a:gd name="connsiteX0" fmla="*/ 0 w 4976261"/>
              <a:gd name="connsiteY0" fmla="*/ 1449623 h 1574977"/>
              <a:gd name="connsiteX1" fmla="*/ 625642 w 4976261"/>
              <a:gd name="connsiteY1" fmla="*/ 140588 h 1574977"/>
              <a:gd name="connsiteX2" fmla="*/ 1963554 w 4976261"/>
              <a:gd name="connsiteY2" fmla="*/ 1574752 h 1574977"/>
              <a:gd name="connsiteX3" fmla="*/ 3455470 w 4976261"/>
              <a:gd name="connsiteY3" fmla="*/ 15459 h 1574977"/>
              <a:gd name="connsiteX4" fmla="*/ 4976261 w 4976261"/>
              <a:gd name="connsiteY4" fmla="*/ 910609 h 1574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6261" h="1574977">
                <a:moveTo>
                  <a:pt x="0" y="1449623"/>
                </a:moveTo>
                <a:cubicBezTo>
                  <a:pt x="149191" y="784678"/>
                  <a:pt x="298383" y="119733"/>
                  <a:pt x="625642" y="140588"/>
                </a:cubicBezTo>
                <a:cubicBezTo>
                  <a:pt x="952901" y="161443"/>
                  <a:pt x="1491916" y="1595607"/>
                  <a:pt x="1963554" y="1574752"/>
                </a:cubicBezTo>
                <a:cubicBezTo>
                  <a:pt x="2435192" y="1553897"/>
                  <a:pt x="2953352" y="126149"/>
                  <a:pt x="3455470" y="15459"/>
                </a:cubicBezTo>
                <a:cubicBezTo>
                  <a:pt x="3957588" y="-95231"/>
                  <a:pt x="4466924" y="407689"/>
                  <a:pt x="4976261" y="910609"/>
                </a:cubicBezTo>
              </a:path>
            </a:pathLst>
          </a:custGeom>
          <a:noFill/>
          <a:ln w="19050">
            <a:solidFill>
              <a:srgbClr val="7030A0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7F3B74-236A-D9BE-96CF-45934C132E9F}"/>
              </a:ext>
            </a:extLst>
          </p:cNvPr>
          <p:cNvSpPr txBox="1"/>
          <p:nvPr/>
        </p:nvSpPr>
        <p:spPr>
          <a:xfrm>
            <a:off x="2227299" y="6023728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GATTO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86EE02-EC12-9FF0-C0D0-7D67E7D1CBEA}"/>
              </a:ext>
            </a:extLst>
          </p:cNvPr>
          <p:cNvCxnSpPr/>
          <p:nvPr/>
        </p:nvCxnSpPr>
        <p:spPr>
          <a:xfrm>
            <a:off x="2610285" y="5818388"/>
            <a:ext cx="0" cy="942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0B8D17-F2F9-0AFD-5599-CBF1B4A7A603}"/>
              </a:ext>
            </a:extLst>
          </p:cNvPr>
          <p:cNvSpPr txBox="1"/>
          <p:nvPr/>
        </p:nvSpPr>
        <p:spPr>
          <a:xfrm>
            <a:off x="2238822" y="5866331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300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9E0352-7722-DF94-C3CF-DCE59E190968}"/>
              </a:ext>
            </a:extLst>
          </p:cNvPr>
          <p:cNvCxnSpPr>
            <a:cxnSpLocks/>
          </p:cNvCxnSpPr>
          <p:nvPr/>
        </p:nvCxnSpPr>
        <p:spPr>
          <a:xfrm>
            <a:off x="4028885" y="2960133"/>
            <a:ext cx="0" cy="2903034"/>
          </a:xfrm>
          <a:prstGeom prst="line">
            <a:avLst/>
          </a:prstGeom>
          <a:ln w="127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04402CE-C16D-72F8-F2B1-C20EE54BF4A0}"/>
              </a:ext>
            </a:extLst>
          </p:cNvPr>
          <p:cNvCxnSpPr>
            <a:cxnSpLocks/>
          </p:cNvCxnSpPr>
          <p:nvPr/>
        </p:nvCxnSpPr>
        <p:spPr>
          <a:xfrm>
            <a:off x="3323592" y="2963297"/>
            <a:ext cx="0" cy="2903034"/>
          </a:xfrm>
          <a:prstGeom prst="line">
            <a:avLst/>
          </a:prstGeom>
          <a:ln w="12700">
            <a:solidFill>
              <a:srgbClr val="FF93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73231E4-265B-3B06-8C1C-50EEAD83F696}"/>
              </a:ext>
            </a:extLst>
          </p:cNvPr>
          <p:cNvSpPr txBox="1"/>
          <p:nvPr/>
        </p:nvSpPr>
        <p:spPr>
          <a:xfrm>
            <a:off x="2951769" y="5858465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2">
                    <a:lumMod val="75000"/>
                  </a:schemeClr>
                </a:solidFill>
              </a:rPr>
              <a:t>620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2F15CC-E9AE-96F1-9D72-1CB41124CD28}"/>
              </a:ext>
            </a:extLst>
          </p:cNvPr>
          <p:cNvSpPr txBox="1"/>
          <p:nvPr/>
        </p:nvSpPr>
        <p:spPr>
          <a:xfrm>
            <a:off x="3653257" y="5850599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7030A0"/>
                </a:solidFill>
              </a:rPr>
              <a:t>650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B34B80C-A8DD-33E3-98B3-E16B79966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4719" y="6127941"/>
            <a:ext cx="815855" cy="633319"/>
          </a:xfrm>
          <a:prstGeom prst="rect">
            <a:avLst/>
          </a:prstGeom>
        </p:spPr>
      </p:pic>
      <p:sp>
        <p:nvSpPr>
          <p:cNvPr id="19" name="Left-Right Arrow 18">
            <a:extLst>
              <a:ext uri="{FF2B5EF4-FFF2-40B4-BE49-F238E27FC236}">
                <a16:creationId xmlns:a16="http://schemas.microsoft.com/office/drawing/2014/main" id="{610C8297-A115-CF2A-1ADE-D842E3DE2E9C}"/>
              </a:ext>
            </a:extLst>
          </p:cNvPr>
          <p:cNvSpPr/>
          <p:nvPr/>
        </p:nvSpPr>
        <p:spPr>
          <a:xfrm>
            <a:off x="3334642" y="5464862"/>
            <a:ext cx="679101" cy="119425"/>
          </a:xfrm>
          <a:prstGeom prst="leftRightArrow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D5BA0E-0978-4A07-C1E2-F924BA72EF81}"/>
              </a:ext>
            </a:extLst>
          </p:cNvPr>
          <p:cNvSpPr txBox="1"/>
          <p:nvPr/>
        </p:nvSpPr>
        <p:spPr>
          <a:xfrm>
            <a:off x="3292685" y="5267213"/>
            <a:ext cx="7630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i="1" dirty="0">
                <a:solidFill>
                  <a:srgbClr val="FF0000"/>
                </a:solidFill>
              </a:rPr>
              <a:t>priming!</a:t>
            </a:r>
            <a:endParaRPr lang="it-IT" sz="900" b="1" i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452716-44AF-9CB2-876B-76CD86B68167}"/>
              </a:ext>
            </a:extLst>
          </p:cNvPr>
          <p:cNvSpPr txBox="1"/>
          <p:nvPr/>
        </p:nvSpPr>
        <p:spPr>
          <a:xfrm>
            <a:off x="3288409" y="5548055"/>
            <a:ext cx="7630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i="1" dirty="0">
                <a:solidFill>
                  <a:srgbClr val="FF0000"/>
                </a:solidFill>
              </a:rPr>
              <a:t>30 </a:t>
            </a:r>
            <a:r>
              <a:rPr lang="en-US" sz="900" b="1" i="1" dirty="0" err="1">
                <a:solidFill>
                  <a:srgbClr val="FF0000"/>
                </a:solidFill>
              </a:rPr>
              <a:t>ms</a:t>
            </a:r>
            <a:endParaRPr lang="it-IT" sz="900" b="1" i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F955C78-DF07-5CE8-C473-C679579F0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44</a:t>
            </a:fld>
            <a:endParaRPr lang="en-A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10E418-7007-ED28-6E0C-9F18EBDEA1CC}"/>
              </a:ext>
            </a:extLst>
          </p:cNvPr>
          <p:cNvSpPr txBox="1"/>
          <p:nvPr/>
        </p:nvSpPr>
        <p:spPr>
          <a:xfrm>
            <a:off x="7457607" y="5979583"/>
            <a:ext cx="3692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priming = 650-620</a:t>
            </a:r>
            <a:endParaRPr lang="it-IT" sz="2400" b="1" i="1" dirty="0"/>
          </a:p>
        </p:txBody>
      </p:sp>
    </p:spTree>
    <p:extLst>
      <p:ext uri="{BB962C8B-B14F-4D97-AF65-F5344CB8AC3E}">
        <p14:creationId xmlns:p14="http://schemas.microsoft.com/office/powerpoint/2010/main" val="29448659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Come possiamo spiegare questo fenomeno nel nostro activation model?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2CBECC-016E-F65B-AFE7-69F670B60EA4}"/>
              </a:ext>
            </a:extLst>
          </p:cNvPr>
          <p:cNvGrpSpPr/>
          <p:nvPr/>
        </p:nvGrpSpPr>
        <p:grpSpPr>
          <a:xfrm>
            <a:off x="1571015" y="3612649"/>
            <a:ext cx="2999552" cy="3019926"/>
            <a:chOff x="4467225" y="3368037"/>
            <a:chExt cx="3257550" cy="32141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72C9CA1-BD2A-5CBA-C3E1-E6E96C316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33D231D-E6E3-FD12-B0B5-5A18A14A2ECD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casa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D6B31794-97CC-B051-66E5-6A8388A387D9}"/>
              </a:ext>
            </a:extLst>
          </p:cNvPr>
          <p:cNvSpPr/>
          <p:nvPr/>
        </p:nvSpPr>
        <p:spPr>
          <a:xfrm>
            <a:off x="2272602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63C29F-9020-CE60-48DB-E2B8B8406512}"/>
              </a:ext>
            </a:extLst>
          </p:cNvPr>
          <p:cNvGrpSpPr/>
          <p:nvPr/>
        </p:nvGrpSpPr>
        <p:grpSpPr>
          <a:xfrm>
            <a:off x="7966511" y="3612649"/>
            <a:ext cx="2999552" cy="3019926"/>
            <a:chOff x="4467225" y="3368037"/>
            <a:chExt cx="3257550" cy="321411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0378B11-FB49-2EFC-C679-A2F1D99B0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4ACA012-BBB4-6133-31D8-9C011D3FAF6F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micio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D11B470-117F-0B98-8498-584AD9C0BBC9}"/>
              </a:ext>
            </a:extLst>
          </p:cNvPr>
          <p:cNvSpPr/>
          <p:nvPr/>
        </p:nvSpPr>
        <p:spPr>
          <a:xfrm>
            <a:off x="8661921" y="4363687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0EDC813-112E-9CE4-A361-F5B3FDAAD39E}"/>
              </a:ext>
            </a:extLst>
          </p:cNvPr>
          <p:cNvSpPr txBox="1"/>
          <p:nvPr/>
        </p:nvSpPr>
        <p:spPr>
          <a:xfrm>
            <a:off x="630009" y="1550988"/>
            <a:ext cx="109319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La stringa di lettere su cui agire (in maiuscolo, chiamata </a:t>
            </a:r>
            <a:r>
              <a:rPr lang="it-IT" sz="2400" b="1" dirty="0"/>
              <a:t>target</a:t>
            </a:r>
            <a:r>
              <a:rPr lang="it-IT" sz="2400" dirty="0"/>
              <a:t>) è preceduta da un’altra stringa di lettere (in minuscolo, chiamata </a:t>
            </a:r>
            <a:r>
              <a:rPr lang="it-IT" sz="2400" b="1" dirty="0"/>
              <a:t>prime</a:t>
            </a:r>
            <a:r>
              <a:rPr lang="it-IT" sz="2400" dirty="0"/>
              <a:t>).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34DE80-BE68-BE5A-FB7C-5B93E479653C}"/>
              </a:ext>
            </a:extLst>
          </p:cNvPr>
          <p:cNvSpPr txBox="1"/>
          <p:nvPr/>
        </p:nvSpPr>
        <p:spPr>
          <a:xfrm>
            <a:off x="3011172" y="2578712"/>
            <a:ext cx="6428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Qual è la differenza tra questi due casi?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13FCFD-7537-995E-C9F3-645643193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45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4711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Come possiamo spiegare questo fenomeno nel nostro activation model?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2CBECC-016E-F65B-AFE7-69F670B60EA4}"/>
              </a:ext>
            </a:extLst>
          </p:cNvPr>
          <p:cNvGrpSpPr/>
          <p:nvPr/>
        </p:nvGrpSpPr>
        <p:grpSpPr>
          <a:xfrm>
            <a:off x="1571015" y="3612649"/>
            <a:ext cx="2999552" cy="3019926"/>
            <a:chOff x="4467225" y="3368037"/>
            <a:chExt cx="3257550" cy="32141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72C9CA1-BD2A-5CBA-C3E1-E6E96C316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33D231D-E6E3-FD12-B0B5-5A18A14A2ECD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casa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D6B31794-97CC-B051-66E5-6A8388A387D9}"/>
              </a:ext>
            </a:extLst>
          </p:cNvPr>
          <p:cNvSpPr/>
          <p:nvPr/>
        </p:nvSpPr>
        <p:spPr>
          <a:xfrm>
            <a:off x="2272602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63C29F-9020-CE60-48DB-E2B8B8406512}"/>
              </a:ext>
            </a:extLst>
          </p:cNvPr>
          <p:cNvGrpSpPr/>
          <p:nvPr/>
        </p:nvGrpSpPr>
        <p:grpSpPr>
          <a:xfrm>
            <a:off x="7966511" y="3612649"/>
            <a:ext cx="2999552" cy="3019926"/>
            <a:chOff x="4467225" y="3368037"/>
            <a:chExt cx="3257550" cy="321411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0378B11-FB49-2EFC-C679-A2F1D99B0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4ACA012-BBB4-6133-31D8-9C011D3FAF6F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micio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D11B470-117F-0B98-8498-584AD9C0BBC9}"/>
              </a:ext>
            </a:extLst>
          </p:cNvPr>
          <p:cNvSpPr/>
          <p:nvPr/>
        </p:nvSpPr>
        <p:spPr>
          <a:xfrm>
            <a:off x="8658370" y="4363197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0EDC813-112E-9CE4-A361-F5B3FDAAD39E}"/>
              </a:ext>
            </a:extLst>
          </p:cNvPr>
          <p:cNvSpPr txBox="1"/>
          <p:nvPr/>
        </p:nvSpPr>
        <p:spPr>
          <a:xfrm>
            <a:off x="630009" y="1550988"/>
            <a:ext cx="109319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La stringa di lettere su cui agire (in maiuscolo, chiamata </a:t>
            </a:r>
            <a:r>
              <a:rPr lang="it-IT" sz="2400" b="1" dirty="0"/>
              <a:t>target</a:t>
            </a:r>
            <a:r>
              <a:rPr lang="it-IT" sz="2400" dirty="0"/>
              <a:t>) è preceduta da un’altra stringa di lettere (in minuscolo, chiamata </a:t>
            </a:r>
            <a:r>
              <a:rPr lang="it-IT" sz="2400" b="1" dirty="0"/>
              <a:t>prime</a:t>
            </a:r>
            <a:r>
              <a:rPr lang="it-IT" sz="2400" dirty="0"/>
              <a:t>).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34DE80-BE68-BE5A-FB7C-5B93E479653C}"/>
              </a:ext>
            </a:extLst>
          </p:cNvPr>
          <p:cNvSpPr txBox="1"/>
          <p:nvPr/>
        </p:nvSpPr>
        <p:spPr>
          <a:xfrm>
            <a:off x="3011172" y="2578712"/>
            <a:ext cx="6428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Qual è la differenza tra questi due casi?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5069C7-DF13-080C-CA0A-1C8BD644793B}"/>
              </a:ext>
            </a:extLst>
          </p:cNvPr>
          <p:cNvSpPr txBox="1"/>
          <p:nvPr/>
        </p:nvSpPr>
        <p:spPr>
          <a:xfrm>
            <a:off x="708029" y="3168971"/>
            <a:ext cx="4725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E" dirty="0"/>
              <a:t>Prime e target sono parole diverse, ma</a:t>
            </a:r>
          </a:p>
          <a:p>
            <a:pPr algn="ctr"/>
            <a:r>
              <a:rPr lang="en-AE" b="1" dirty="0"/>
              <a:t>semanticamente irrelate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90BE7E-044F-A4E3-F8AA-6C1DC00D1237}"/>
              </a:ext>
            </a:extLst>
          </p:cNvPr>
          <p:cNvSpPr txBox="1"/>
          <p:nvPr/>
        </p:nvSpPr>
        <p:spPr>
          <a:xfrm>
            <a:off x="6836467" y="3168970"/>
            <a:ext cx="4725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E" dirty="0"/>
              <a:t>Prime e target sono parole diverse, ma</a:t>
            </a:r>
          </a:p>
          <a:p>
            <a:pPr algn="ctr"/>
            <a:r>
              <a:rPr lang="en-AE" b="1" dirty="0"/>
              <a:t>semanticamente relate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37F1AA-2347-9DD7-03C6-FAD7363D7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46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2349762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Come possiamo spiegare questo fenomeno nel nostro activation model?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2CBECC-016E-F65B-AFE7-69F670B60EA4}"/>
              </a:ext>
            </a:extLst>
          </p:cNvPr>
          <p:cNvGrpSpPr/>
          <p:nvPr/>
        </p:nvGrpSpPr>
        <p:grpSpPr>
          <a:xfrm>
            <a:off x="1571015" y="3612649"/>
            <a:ext cx="2999552" cy="3019926"/>
            <a:chOff x="4467225" y="3368037"/>
            <a:chExt cx="3257550" cy="32141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72C9CA1-BD2A-5CBA-C3E1-E6E96C316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33D231D-E6E3-FD12-B0B5-5A18A14A2ECD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casa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D6B31794-97CC-B051-66E5-6A8388A387D9}"/>
              </a:ext>
            </a:extLst>
          </p:cNvPr>
          <p:cNvSpPr/>
          <p:nvPr/>
        </p:nvSpPr>
        <p:spPr>
          <a:xfrm>
            <a:off x="2272602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63C29F-9020-CE60-48DB-E2B8B8406512}"/>
              </a:ext>
            </a:extLst>
          </p:cNvPr>
          <p:cNvGrpSpPr/>
          <p:nvPr/>
        </p:nvGrpSpPr>
        <p:grpSpPr>
          <a:xfrm>
            <a:off x="7966511" y="3612649"/>
            <a:ext cx="2999552" cy="3019926"/>
            <a:chOff x="4467225" y="3368037"/>
            <a:chExt cx="3257550" cy="321411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0378B11-FB49-2EFC-C679-A2F1D99B0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4ACA012-BBB4-6133-31D8-9C011D3FAF6F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micio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Rectangle 35">
            <a:extLst>
              <a:ext uri="{FF2B5EF4-FFF2-40B4-BE49-F238E27FC236}">
                <a16:creationId xmlns:a16="http://schemas.microsoft.com/office/drawing/2014/main" id="{0D11B470-117F-0B98-8498-584AD9C0BBC9}"/>
              </a:ext>
            </a:extLst>
          </p:cNvPr>
          <p:cNvSpPr/>
          <p:nvPr/>
        </p:nvSpPr>
        <p:spPr>
          <a:xfrm>
            <a:off x="8658370" y="4363197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0EDC813-112E-9CE4-A361-F5B3FDAAD39E}"/>
              </a:ext>
            </a:extLst>
          </p:cNvPr>
          <p:cNvSpPr txBox="1"/>
          <p:nvPr/>
        </p:nvSpPr>
        <p:spPr>
          <a:xfrm>
            <a:off x="630009" y="1550988"/>
            <a:ext cx="109319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La stringa di lettere su cui agire (in maiuscolo, chiamata </a:t>
            </a:r>
            <a:r>
              <a:rPr lang="it-IT" sz="2400" b="1" dirty="0"/>
              <a:t>target</a:t>
            </a:r>
            <a:r>
              <a:rPr lang="it-IT" sz="2400" dirty="0"/>
              <a:t>) è preceduta da un’altra stringa di lettere (in minuscolo, chiamata </a:t>
            </a:r>
            <a:r>
              <a:rPr lang="it-IT" sz="2400" b="1" dirty="0"/>
              <a:t>prime</a:t>
            </a:r>
            <a:r>
              <a:rPr lang="it-IT" sz="2400" dirty="0"/>
              <a:t>).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34DE80-BE68-BE5A-FB7C-5B93E479653C}"/>
              </a:ext>
            </a:extLst>
          </p:cNvPr>
          <p:cNvSpPr txBox="1"/>
          <p:nvPr/>
        </p:nvSpPr>
        <p:spPr>
          <a:xfrm>
            <a:off x="3011172" y="2578712"/>
            <a:ext cx="6428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Qual è la differenza tra questi due casi?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5069C7-DF13-080C-CA0A-1C8BD644793B}"/>
              </a:ext>
            </a:extLst>
          </p:cNvPr>
          <p:cNvSpPr txBox="1"/>
          <p:nvPr/>
        </p:nvSpPr>
        <p:spPr>
          <a:xfrm>
            <a:off x="708029" y="3168971"/>
            <a:ext cx="4725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E" dirty="0"/>
              <a:t>Prime e target sono parole diverse, ma</a:t>
            </a:r>
          </a:p>
          <a:p>
            <a:pPr algn="ctr"/>
            <a:r>
              <a:rPr lang="en-AE" b="1" dirty="0"/>
              <a:t>semanticamente irrelate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90BE7E-044F-A4E3-F8AA-6C1DC00D1237}"/>
              </a:ext>
            </a:extLst>
          </p:cNvPr>
          <p:cNvSpPr txBox="1"/>
          <p:nvPr/>
        </p:nvSpPr>
        <p:spPr>
          <a:xfrm>
            <a:off x="6836467" y="3168970"/>
            <a:ext cx="4725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E" dirty="0"/>
              <a:t>Prime e target sono parole diverse, ma</a:t>
            </a:r>
          </a:p>
          <a:p>
            <a:pPr algn="ctr"/>
            <a:r>
              <a:rPr lang="en-AE" b="1" dirty="0"/>
              <a:t>semanticamente relate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1D505D20-EDD7-476C-6F7F-3821C6054BC9}"/>
              </a:ext>
            </a:extLst>
          </p:cNvPr>
          <p:cNvCxnSpPr>
            <a:cxnSpLocks/>
            <a:endCxn id="6" idx="1"/>
          </p:cNvCxnSpPr>
          <p:nvPr/>
        </p:nvCxnSpPr>
        <p:spPr>
          <a:xfrm rot="5400000" flipH="1" flipV="1">
            <a:off x="6573783" y="3552618"/>
            <a:ext cx="323165" cy="202203"/>
          </a:xfrm>
          <a:prstGeom prst="curvedConnector2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82D74773-EE60-CABF-E097-0D286045F041}"/>
              </a:ext>
            </a:extLst>
          </p:cNvPr>
          <p:cNvCxnSpPr>
            <a:cxnSpLocks/>
          </p:cNvCxnSpPr>
          <p:nvPr/>
        </p:nvCxnSpPr>
        <p:spPr>
          <a:xfrm rot="16200000" flipV="1">
            <a:off x="4908722" y="3476428"/>
            <a:ext cx="304319" cy="335735"/>
          </a:xfrm>
          <a:prstGeom prst="curvedConnector2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589708D-C18F-E20B-AFDC-16B1A2AD9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47</a:t>
            </a:fld>
            <a:endParaRPr lang="en-AE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53577C-B8CA-3AE2-27FC-3BBD8649D2C4}"/>
              </a:ext>
            </a:extLst>
          </p:cNvPr>
          <p:cNvSpPr txBox="1"/>
          <p:nvPr/>
        </p:nvSpPr>
        <p:spPr>
          <a:xfrm>
            <a:off x="6363130" y="3800556"/>
            <a:ext cx="1489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FFC000"/>
                </a:solidFill>
              </a:rPr>
              <a:t>condizione </a:t>
            </a:r>
          </a:p>
          <a:p>
            <a:r>
              <a:rPr lang="en-AE" dirty="0">
                <a:solidFill>
                  <a:srgbClr val="FFC000"/>
                </a:solidFill>
              </a:rPr>
              <a:t>semantica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4F3469-11C2-090B-2450-8E71B0F39D3B}"/>
              </a:ext>
            </a:extLst>
          </p:cNvPr>
          <p:cNvSpPr txBox="1"/>
          <p:nvPr/>
        </p:nvSpPr>
        <p:spPr>
          <a:xfrm>
            <a:off x="4338921" y="3796455"/>
            <a:ext cx="1779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7030A0"/>
                </a:solidFill>
              </a:rPr>
              <a:t>condizione di </a:t>
            </a:r>
          </a:p>
          <a:p>
            <a:pPr algn="ctr"/>
            <a:r>
              <a:rPr lang="en-AE" dirty="0">
                <a:solidFill>
                  <a:srgbClr val="7030A0"/>
                </a:solidFill>
              </a:rPr>
              <a:t>controllo</a:t>
            </a:r>
          </a:p>
        </p:txBody>
      </p:sp>
    </p:spTree>
    <p:extLst>
      <p:ext uri="{BB962C8B-B14F-4D97-AF65-F5344CB8AC3E}">
        <p14:creationId xmlns:p14="http://schemas.microsoft.com/office/powerpoint/2010/main" val="16688052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Come possiamo spiegare questo fenomeno nel nostro activation model?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2CBECC-016E-F65B-AFE7-69F670B60EA4}"/>
              </a:ext>
            </a:extLst>
          </p:cNvPr>
          <p:cNvGrpSpPr/>
          <p:nvPr/>
        </p:nvGrpSpPr>
        <p:grpSpPr>
          <a:xfrm>
            <a:off x="1571015" y="3612649"/>
            <a:ext cx="2999552" cy="3019926"/>
            <a:chOff x="4467225" y="3368037"/>
            <a:chExt cx="3257550" cy="32141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72C9CA1-BD2A-5CBA-C3E1-E6E96C316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33D231D-E6E3-FD12-B0B5-5A18A14A2ECD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casa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D6B31794-97CC-B051-66E5-6A8388A387D9}"/>
              </a:ext>
            </a:extLst>
          </p:cNvPr>
          <p:cNvSpPr/>
          <p:nvPr/>
        </p:nvSpPr>
        <p:spPr>
          <a:xfrm>
            <a:off x="2272602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63C29F-9020-CE60-48DB-E2B8B8406512}"/>
              </a:ext>
            </a:extLst>
          </p:cNvPr>
          <p:cNvGrpSpPr/>
          <p:nvPr/>
        </p:nvGrpSpPr>
        <p:grpSpPr>
          <a:xfrm>
            <a:off x="7966511" y="3612649"/>
            <a:ext cx="2999552" cy="3019926"/>
            <a:chOff x="4467225" y="3368037"/>
            <a:chExt cx="3257550" cy="321411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0378B11-FB49-2EFC-C679-A2F1D99B0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4ACA012-BBB4-6133-31D8-9C011D3FAF6F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micio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A0EDC813-112E-9CE4-A361-F5B3FDAAD39E}"/>
              </a:ext>
            </a:extLst>
          </p:cNvPr>
          <p:cNvSpPr txBox="1"/>
          <p:nvPr/>
        </p:nvSpPr>
        <p:spPr>
          <a:xfrm>
            <a:off x="630009" y="1550988"/>
            <a:ext cx="109319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La stringa di lettere su cui agire (in maiuscolo, chiamata </a:t>
            </a:r>
            <a:r>
              <a:rPr lang="it-IT" sz="2400" b="1" dirty="0"/>
              <a:t>target</a:t>
            </a:r>
            <a:r>
              <a:rPr lang="it-IT" sz="2400" dirty="0"/>
              <a:t>) è preceduta da un’altra stringa di lettere (in minuscolo, chiamata </a:t>
            </a:r>
            <a:r>
              <a:rPr lang="it-IT" sz="2400" b="1" dirty="0"/>
              <a:t>prime</a:t>
            </a:r>
            <a:r>
              <a:rPr lang="it-IT" sz="2400" dirty="0"/>
              <a:t>).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34DE80-BE68-BE5A-FB7C-5B93E479653C}"/>
              </a:ext>
            </a:extLst>
          </p:cNvPr>
          <p:cNvSpPr txBox="1"/>
          <p:nvPr/>
        </p:nvSpPr>
        <p:spPr>
          <a:xfrm>
            <a:off x="3011172" y="2578712"/>
            <a:ext cx="6428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Qual è la differenza tra questi due casi?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5069C7-DF13-080C-CA0A-1C8BD644793B}"/>
              </a:ext>
            </a:extLst>
          </p:cNvPr>
          <p:cNvSpPr txBox="1"/>
          <p:nvPr/>
        </p:nvSpPr>
        <p:spPr>
          <a:xfrm>
            <a:off x="708029" y="3168971"/>
            <a:ext cx="4725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E" dirty="0"/>
              <a:t>Prime e target sono parole diverse, ma</a:t>
            </a:r>
          </a:p>
          <a:p>
            <a:pPr algn="ctr"/>
            <a:r>
              <a:rPr lang="en-AE" b="1" dirty="0"/>
              <a:t>semanticamente irrelate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90BE7E-044F-A4E3-F8AA-6C1DC00D1237}"/>
              </a:ext>
            </a:extLst>
          </p:cNvPr>
          <p:cNvSpPr txBox="1"/>
          <p:nvPr/>
        </p:nvSpPr>
        <p:spPr>
          <a:xfrm>
            <a:off x="6836467" y="3168970"/>
            <a:ext cx="4725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E" dirty="0"/>
              <a:t>Prime e target sono parole diverse, ma</a:t>
            </a:r>
          </a:p>
          <a:p>
            <a:pPr algn="ctr"/>
            <a:r>
              <a:rPr lang="en-AE" b="1" dirty="0"/>
              <a:t>semanticamente relate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1D505D20-EDD7-476C-6F7F-3821C6054BC9}"/>
              </a:ext>
            </a:extLst>
          </p:cNvPr>
          <p:cNvCxnSpPr>
            <a:cxnSpLocks/>
            <a:endCxn id="6" idx="1"/>
          </p:cNvCxnSpPr>
          <p:nvPr/>
        </p:nvCxnSpPr>
        <p:spPr>
          <a:xfrm rot="5400000" flipH="1" flipV="1">
            <a:off x="6573783" y="3552618"/>
            <a:ext cx="323165" cy="202203"/>
          </a:xfrm>
          <a:prstGeom prst="curvedConnector2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82D74773-EE60-CABF-E097-0D286045F041}"/>
              </a:ext>
            </a:extLst>
          </p:cNvPr>
          <p:cNvCxnSpPr>
            <a:cxnSpLocks/>
          </p:cNvCxnSpPr>
          <p:nvPr/>
        </p:nvCxnSpPr>
        <p:spPr>
          <a:xfrm rot="16200000" flipV="1">
            <a:off x="4908722" y="3476428"/>
            <a:ext cx="304319" cy="335735"/>
          </a:xfrm>
          <a:prstGeom prst="curvedConnector2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8C15A1A-7DDD-8874-F534-1507113BBAF4}"/>
              </a:ext>
            </a:extLst>
          </p:cNvPr>
          <p:cNvSpPr/>
          <p:nvPr/>
        </p:nvSpPr>
        <p:spPr>
          <a:xfrm>
            <a:off x="8658370" y="4363197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D772F2-8E31-7B10-C999-D406E512CEA3}"/>
              </a:ext>
            </a:extLst>
          </p:cNvPr>
          <p:cNvSpPr/>
          <p:nvPr/>
        </p:nvSpPr>
        <p:spPr>
          <a:xfrm>
            <a:off x="8589697" y="4018026"/>
            <a:ext cx="1662373" cy="47838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/>
              <a:t>PIÙ VELOCE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BC205E0-D4E6-3EB0-74FD-3AC5E14FA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48</a:t>
            </a:fld>
            <a:endParaRPr lang="en-AE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5180DC-B100-4B7D-2180-D4A2DF7EAF25}"/>
              </a:ext>
            </a:extLst>
          </p:cNvPr>
          <p:cNvSpPr txBox="1"/>
          <p:nvPr/>
        </p:nvSpPr>
        <p:spPr>
          <a:xfrm>
            <a:off x="6363130" y="3800556"/>
            <a:ext cx="1489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FFC000"/>
                </a:solidFill>
              </a:rPr>
              <a:t>condizione </a:t>
            </a:r>
          </a:p>
          <a:p>
            <a:r>
              <a:rPr lang="en-AE" dirty="0">
                <a:solidFill>
                  <a:srgbClr val="FFC000"/>
                </a:solidFill>
              </a:rPr>
              <a:t>semantica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1E16C6-1A0A-3E16-6BF6-60FD94268838}"/>
              </a:ext>
            </a:extLst>
          </p:cNvPr>
          <p:cNvSpPr txBox="1"/>
          <p:nvPr/>
        </p:nvSpPr>
        <p:spPr>
          <a:xfrm>
            <a:off x="4338921" y="3796455"/>
            <a:ext cx="1779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7030A0"/>
                </a:solidFill>
              </a:rPr>
              <a:t>condizione di </a:t>
            </a:r>
          </a:p>
          <a:p>
            <a:pPr algn="ctr"/>
            <a:r>
              <a:rPr lang="en-AE" dirty="0">
                <a:solidFill>
                  <a:srgbClr val="7030A0"/>
                </a:solidFill>
              </a:rPr>
              <a:t>controllo</a:t>
            </a:r>
          </a:p>
        </p:txBody>
      </p:sp>
    </p:spTree>
    <p:extLst>
      <p:ext uri="{BB962C8B-B14F-4D97-AF65-F5344CB8AC3E}">
        <p14:creationId xmlns:p14="http://schemas.microsoft.com/office/powerpoint/2010/main" val="6970455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Come possiamo spiegare questo fenomeno nel nostro activation model?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12CBECC-016E-F65B-AFE7-69F670B60EA4}"/>
              </a:ext>
            </a:extLst>
          </p:cNvPr>
          <p:cNvGrpSpPr/>
          <p:nvPr/>
        </p:nvGrpSpPr>
        <p:grpSpPr>
          <a:xfrm>
            <a:off x="1571015" y="3612649"/>
            <a:ext cx="2999552" cy="3019926"/>
            <a:chOff x="4467225" y="3368037"/>
            <a:chExt cx="3257550" cy="321411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72C9CA1-BD2A-5CBA-C3E1-E6E96C316A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33D231D-E6E3-FD12-B0B5-5A18A14A2ECD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casa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D6B31794-97CC-B051-66E5-6A8388A387D9}"/>
              </a:ext>
            </a:extLst>
          </p:cNvPr>
          <p:cNvSpPr/>
          <p:nvPr/>
        </p:nvSpPr>
        <p:spPr>
          <a:xfrm>
            <a:off x="2272602" y="4353469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063C29F-9020-CE60-48DB-E2B8B8406512}"/>
              </a:ext>
            </a:extLst>
          </p:cNvPr>
          <p:cNvGrpSpPr/>
          <p:nvPr/>
        </p:nvGrpSpPr>
        <p:grpSpPr>
          <a:xfrm>
            <a:off x="7966511" y="3612649"/>
            <a:ext cx="2999552" cy="3019926"/>
            <a:chOff x="4467225" y="3368037"/>
            <a:chExt cx="3257550" cy="3214116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0378B11-FB49-2EFC-C679-A2F1D99B0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67225" y="3368037"/>
              <a:ext cx="3257550" cy="3214116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4ACA012-BBB4-6133-31D8-9C011D3FAF6F}"/>
                </a:ext>
              </a:extLst>
            </p:cNvPr>
            <p:cNvSpPr/>
            <p:nvPr/>
          </p:nvSpPr>
          <p:spPr>
            <a:xfrm>
              <a:off x="5289097" y="4156494"/>
              <a:ext cx="1485900" cy="8969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E" sz="3200" dirty="0">
                  <a:solidFill>
                    <a:schemeClr val="tx1"/>
                  </a:solidFill>
                </a:rPr>
                <a:t>micio</a:t>
              </a:r>
              <a:endParaRPr lang="en-AE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A0EDC813-112E-9CE4-A361-F5B3FDAAD39E}"/>
              </a:ext>
            </a:extLst>
          </p:cNvPr>
          <p:cNvSpPr txBox="1"/>
          <p:nvPr/>
        </p:nvSpPr>
        <p:spPr>
          <a:xfrm>
            <a:off x="630009" y="1550988"/>
            <a:ext cx="109319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La stringa di lettere su cui agire (in maiuscolo, chiamata </a:t>
            </a:r>
            <a:r>
              <a:rPr lang="it-IT" sz="2400" b="1" dirty="0"/>
              <a:t>target</a:t>
            </a:r>
            <a:r>
              <a:rPr lang="it-IT" sz="2400" dirty="0"/>
              <a:t>) è preceduta da un’altra stringa di lettere (in minuscolo, chiamata </a:t>
            </a:r>
            <a:r>
              <a:rPr lang="it-IT" sz="2400" b="1" dirty="0"/>
              <a:t>prime</a:t>
            </a:r>
            <a:r>
              <a:rPr lang="it-IT" sz="2400" dirty="0"/>
              <a:t>).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34DE80-BE68-BE5A-FB7C-5B93E479653C}"/>
              </a:ext>
            </a:extLst>
          </p:cNvPr>
          <p:cNvSpPr txBox="1"/>
          <p:nvPr/>
        </p:nvSpPr>
        <p:spPr>
          <a:xfrm>
            <a:off x="3011172" y="2578712"/>
            <a:ext cx="64289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Qual è la differenza tra questi due casi?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5069C7-DF13-080C-CA0A-1C8BD644793B}"/>
              </a:ext>
            </a:extLst>
          </p:cNvPr>
          <p:cNvSpPr txBox="1"/>
          <p:nvPr/>
        </p:nvSpPr>
        <p:spPr>
          <a:xfrm>
            <a:off x="708029" y="3168971"/>
            <a:ext cx="4725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E" dirty="0"/>
              <a:t>Prime e target sono parole diverse, ma</a:t>
            </a:r>
          </a:p>
          <a:p>
            <a:pPr algn="ctr"/>
            <a:r>
              <a:rPr lang="en-AE" b="1" dirty="0"/>
              <a:t>semanticamente irrelate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90BE7E-044F-A4E3-F8AA-6C1DC00D1237}"/>
              </a:ext>
            </a:extLst>
          </p:cNvPr>
          <p:cNvSpPr txBox="1"/>
          <p:nvPr/>
        </p:nvSpPr>
        <p:spPr>
          <a:xfrm>
            <a:off x="6836467" y="3168970"/>
            <a:ext cx="47255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E" dirty="0"/>
              <a:t>Prime e target sono parole diverse, ma</a:t>
            </a:r>
          </a:p>
          <a:p>
            <a:pPr algn="ctr"/>
            <a:r>
              <a:rPr lang="en-AE" b="1" dirty="0"/>
              <a:t>semanticamente relate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2CFC45-62FB-BDFD-829E-71C5B517EE0E}"/>
              </a:ext>
            </a:extLst>
          </p:cNvPr>
          <p:cNvSpPr txBox="1"/>
          <p:nvPr/>
        </p:nvSpPr>
        <p:spPr>
          <a:xfrm>
            <a:off x="6363130" y="3800556"/>
            <a:ext cx="14895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FFC000"/>
                </a:solidFill>
              </a:rPr>
              <a:t>condizione </a:t>
            </a:r>
          </a:p>
          <a:p>
            <a:r>
              <a:rPr lang="en-AE" dirty="0">
                <a:solidFill>
                  <a:srgbClr val="FFC000"/>
                </a:solidFill>
              </a:rPr>
              <a:t>semantica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4D8F5E-4C7A-ABEF-33C7-00DBE387A885}"/>
              </a:ext>
            </a:extLst>
          </p:cNvPr>
          <p:cNvSpPr txBox="1"/>
          <p:nvPr/>
        </p:nvSpPr>
        <p:spPr>
          <a:xfrm>
            <a:off x="4338921" y="3796455"/>
            <a:ext cx="1779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>
                <a:solidFill>
                  <a:srgbClr val="7030A0"/>
                </a:solidFill>
              </a:rPr>
              <a:t>condizione di </a:t>
            </a:r>
          </a:p>
          <a:p>
            <a:pPr algn="ctr"/>
            <a:r>
              <a:rPr lang="en-AE" dirty="0">
                <a:solidFill>
                  <a:srgbClr val="7030A0"/>
                </a:solidFill>
              </a:rPr>
              <a:t>controllo</a:t>
            </a:r>
          </a:p>
        </p:txBody>
      </p: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1D505D20-EDD7-476C-6F7F-3821C6054BC9}"/>
              </a:ext>
            </a:extLst>
          </p:cNvPr>
          <p:cNvCxnSpPr>
            <a:cxnSpLocks/>
            <a:endCxn id="6" idx="1"/>
          </p:cNvCxnSpPr>
          <p:nvPr/>
        </p:nvCxnSpPr>
        <p:spPr>
          <a:xfrm rot="5400000" flipH="1" flipV="1">
            <a:off x="6573783" y="3552618"/>
            <a:ext cx="323165" cy="202203"/>
          </a:xfrm>
          <a:prstGeom prst="curvedConnector2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82D74773-EE60-CABF-E097-0D286045F041}"/>
              </a:ext>
            </a:extLst>
          </p:cNvPr>
          <p:cNvCxnSpPr>
            <a:cxnSpLocks/>
            <a:stCxn id="8" idx="0"/>
          </p:cNvCxnSpPr>
          <p:nvPr/>
        </p:nvCxnSpPr>
        <p:spPr>
          <a:xfrm rot="16200000" flipV="1">
            <a:off x="4908722" y="3476428"/>
            <a:ext cx="304319" cy="335735"/>
          </a:xfrm>
          <a:prstGeom prst="curvedConnector2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8C15A1A-7DDD-8874-F534-1507113BBAF4}"/>
              </a:ext>
            </a:extLst>
          </p:cNvPr>
          <p:cNvSpPr/>
          <p:nvPr/>
        </p:nvSpPr>
        <p:spPr>
          <a:xfrm>
            <a:off x="8658370" y="4363197"/>
            <a:ext cx="1478601" cy="842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2800" dirty="0">
                <a:solidFill>
                  <a:schemeClr val="tx1"/>
                </a:solidFill>
              </a:rPr>
              <a:t>GATTO</a:t>
            </a:r>
            <a:endParaRPr lang="en-AE" sz="12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0D772F2-8E31-7B10-C999-D406E512CEA3}"/>
              </a:ext>
            </a:extLst>
          </p:cNvPr>
          <p:cNvSpPr/>
          <p:nvPr/>
        </p:nvSpPr>
        <p:spPr>
          <a:xfrm>
            <a:off x="8589697" y="4018026"/>
            <a:ext cx="1662373" cy="47838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/>
              <a:t>PIÙ VELOCE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CBC205E0-D4E6-3EB0-74FD-3AC5E14FA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49</a:t>
            </a:fld>
            <a:endParaRPr lang="en-AE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3698B7-5C43-67B6-A54C-B3F79221B3D9}"/>
              </a:ext>
            </a:extLst>
          </p:cNvPr>
          <p:cNvSpPr txBox="1"/>
          <p:nvPr/>
        </p:nvSpPr>
        <p:spPr>
          <a:xfrm>
            <a:off x="4379239" y="5235633"/>
            <a:ext cx="3692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priming </a:t>
            </a:r>
            <a:r>
              <a:rPr lang="en-US" sz="2400" b="1" i="1" dirty="0" err="1"/>
              <a:t>semantico</a:t>
            </a:r>
            <a:r>
              <a:rPr lang="en-US" sz="2400" b="1" i="1" dirty="0"/>
              <a:t> </a:t>
            </a:r>
            <a:r>
              <a:rPr lang="en-US" sz="2400" b="1" dirty="0"/>
              <a:t>= </a:t>
            </a:r>
          </a:p>
          <a:p>
            <a:pPr algn="ctr"/>
            <a:r>
              <a:rPr lang="en-US" sz="2400" b="1" dirty="0" err="1">
                <a:solidFill>
                  <a:srgbClr val="7030A0"/>
                </a:solidFill>
              </a:rPr>
              <a:t>RT</a:t>
            </a:r>
            <a:r>
              <a:rPr lang="en-US" sz="2400" b="1" baseline="-25000" dirty="0" err="1">
                <a:solidFill>
                  <a:srgbClr val="7030A0"/>
                </a:solidFill>
              </a:rPr>
              <a:t>controllo</a:t>
            </a:r>
            <a:r>
              <a:rPr lang="en-US" sz="2400" b="1" dirty="0"/>
              <a:t> - </a:t>
            </a:r>
            <a:r>
              <a:rPr lang="en-US" sz="2400" b="1" dirty="0" err="1">
                <a:solidFill>
                  <a:srgbClr val="FFC000"/>
                </a:solidFill>
              </a:rPr>
              <a:t>RT</a:t>
            </a:r>
            <a:r>
              <a:rPr lang="en-US" sz="2400" b="1" baseline="-25000" dirty="0" err="1">
                <a:solidFill>
                  <a:srgbClr val="FFC000"/>
                </a:solidFill>
              </a:rPr>
              <a:t>semantica</a:t>
            </a:r>
            <a:endParaRPr lang="it-IT" sz="2400" b="1" baseline="-25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657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Rompiamo un po’ in ghiaccio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EC68E-2B71-247C-E6C6-B1AFEE63A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5</a:t>
            </a:fld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F6E878-D5BC-D592-2DE1-9559F2E28932}"/>
              </a:ext>
            </a:extLst>
          </p:cNvPr>
          <p:cNvSpPr txBox="1"/>
          <p:nvPr/>
        </p:nvSpPr>
        <p:spPr>
          <a:xfrm>
            <a:off x="1163637" y="3254077"/>
            <a:ext cx="10344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/>
              <a:t>Cosa fa di una parola una </a:t>
            </a:r>
            <a:r>
              <a:rPr lang="it-IT" sz="4400" i="1" dirty="0"/>
              <a:t>parola</a:t>
            </a:r>
            <a:r>
              <a:rPr lang="it-IT" sz="4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1468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375896"/>
            <a:ext cx="11644008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Il priming semantico può essere spiegato nell’activation model via </a:t>
            </a:r>
            <a:br>
              <a:rPr lang="it-IT" dirty="0"/>
            </a:br>
            <a:r>
              <a:rPr lang="it-IT" dirty="0" err="1"/>
              <a:t>spreading</a:t>
            </a:r>
            <a:r>
              <a:rPr lang="it-IT" dirty="0"/>
              <a:t> activation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92408A-AF52-6558-6FBB-15DD492D912B}"/>
              </a:ext>
            </a:extLst>
          </p:cNvPr>
          <p:cNvCxnSpPr/>
          <p:nvPr/>
        </p:nvCxnSpPr>
        <p:spPr>
          <a:xfrm>
            <a:off x="1014761" y="1971391"/>
            <a:ext cx="0" cy="3891776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7439380-C92D-A738-6BBD-6A68BF88B8B7}"/>
              </a:ext>
            </a:extLst>
          </p:cNvPr>
          <p:cNvCxnSpPr>
            <a:cxnSpLocks/>
          </p:cNvCxnSpPr>
          <p:nvPr/>
        </p:nvCxnSpPr>
        <p:spPr>
          <a:xfrm flipH="1">
            <a:off x="1014761" y="5858465"/>
            <a:ext cx="5081239" cy="4702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357361-8782-B9A2-E0D4-0B33D90E23FD}"/>
              </a:ext>
            </a:extLst>
          </p:cNvPr>
          <p:cNvSpPr txBox="1"/>
          <p:nvPr/>
        </p:nvSpPr>
        <p:spPr>
          <a:xfrm>
            <a:off x="0" y="1758126"/>
            <a:ext cx="12795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activation (</a:t>
            </a:r>
            <a:r>
              <a:rPr lang="el-GR" sz="1100" dirty="0"/>
              <a:t>μ</a:t>
            </a:r>
            <a:r>
              <a:rPr lang="it-IT" sz="1100" dirty="0"/>
              <a:t>V)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00F8085-CCE6-C404-BE46-176799CF4608}"/>
              </a:ext>
            </a:extLst>
          </p:cNvPr>
          <p:cNvCxnSpPr>
            <a:cxnSpLocks/>
          </p:cNvCxnSpPr>
          <p:nvPr/>
        </p:nvCxnSpPr>
        <p:spPr>
          <a:xfrm flipH="1">
            <a:off x="992459" y="2960133"/>
            <a:ext cx="4954200" cy="0"/>
          </a:xfrm>
          <a:prstGeom prst="line">
            <a:avLst/>
          </a:prstGeom>
          <a:ln w="1905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C00C827-4C6F-4ED2-8DB0-76A82653A1FD}"/>
              </a:ext>
            </a:extLst>
          </p:cNvPr>
          <p:cNvSpPr txBox="1"/>
          <p:nvPr/>
        </p:nvSpPr>
        <p:spPr>
          <a:xfrm>
            <a:off x="5548547" y="5898811"/>
            <a:ext cx="1094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(</a:t>
            </a:r>
            <a:r>
              <a:rPr lang="en-US" sz="1200" dirty="0" err="1"/>
              <a:t>ms</a:t>
            </a:r>
            <a:r>
              <a:rPr lang="en-US" sz="1200" dirty="0"/>
              <a:t>)</a:t>
            </a:r>
            <a:endParaRPr lang="it-IT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6EA285F-1243-2381-C5A7-5D7CCB649A47}"/>
              </a:ext>
            </a:extLst>
          </p:cNvPr>
          <p:cNvSpPr txBox="1"/>
          <p:nvPr/>
        </p:nvSpPr>
        <p:spPr>
          <a:xfrm>
            <a:off x="517404" y="3844772"/>
            <a:ext cx="512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7030A0"/>
                </a:solidFill>
              </a:rPr>
              <a:t>casa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2245C2-50FF-4AAA-C733-D6FFFBCF3DE2}"/>
              </a:ext>
            </a:extLst>
          </p:cNvPr>
          <p:cNvSpPr txBox="1"/>
          <p:nvPr/>
        </p:nvSpPr>
        <p:spPr>
          <a:xfrm>
            <a:off x="411418" y="4006848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micio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C8AF55D-3ACF-AB00-D10A-9ACC2A60A8D3}"/>
              </a:ext>
            </a:extLst>
          </p:cNvPr>
          <p:cNvSpPr txBox="1"/>
          <p:nvPr/>
        </p:nvSpPr>
        <p:spPr>
          <a:xfrm>
            <a:off x="739528" y="5884152"/>
            <a:ext cx="4183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0</a:t>
            </a:r>
            <a:endParaRPr lang="it-IT" sz="1200" dirty="0"/>
          </a:p>
        </p:txBody>
      </p:sp>
      <p:graphicFrame>
        <p:nvGraphicFramePr>
          <p:cNvPr id="41" name="Chart 40">
            <a:extLst>
              <a:ext uri="{FF2B5EF4-FFF2-40B4-BE49-F238E27FC236}">
                <a16:creationId xmlns:a16="http://schemas.microsoft.com/office/drawing/2014/main" id="{B38F2BA4-7228-146F-AC77-6FC58A3631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353237"/>
              </p:ext>
            </p:extLst>
          </p:nvPr>
        </p:nvGraphicFramePr>
        <p:xfrm>
          <a:off x="6886464" y="2581903"/>
          <a:ext cx="4263971" cy="3551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Freeform 5">
            <a:extLst>
              <a:ext uri="{FF2B5EF4-FFF2-40B4-BE49-F238E27FC236}">
                <a16:creationId xmlns:a16="http://schemas.microsoft.com/office/drawing/2014/main" id="{19094B35-C69F-59F4-58CB-BF848743AA37}"/>
              </a:ext>
            </a:extLst>
          </p:cNvPr>
          <p:cNvSpPr/>
          <p:nvPr/>
        </p:nvSpPr>
        <p:spPr>
          <a:xfrm>
            <a:off x="1020278" y="2616093"/>
            <a:ext cx="4966636" cy="1415457"/>
          </a:xfrm>
          <a:custGeom>
            <a:avLst/>
            <a:gdLst>
              <a:gd name="connsiteX0" fmla="*/ 0 w 4966636"/>
              <a:gd name="connsiteY0" fmla="*/ 1415457 h 1415457"/>
              <a:gd name="connsiteX1" fmla="*/ 654518 w 4966636"/>
              <a:gd name="connsiteY1" fmla="*/ 116046 h 1415457"/>
              <a:gd name="connsiteX2" fmla="*/ 1568918 w 4966636"/>
              <a:gd name="connsiteY2" fmla="*/ 886067 h 1415457"/>
              <a:gd name="connsiteX3" fmla="*/ 3003082 w 4966636"/>
              <a:gd name="connsiteY3" fmla="*/ 543 h 1415457"/>
              <a:gd name="connsiteX4" fmla="*/ 4966636 w 4966636"/>
              <a:gd name="connsiteY4" fmla="*/ 1040072 h 1415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66636" h="1415457">
                <a:moveTo>
                  <a:pt x="0" y="1415457"/>
                </a:moveTo>
                <a:cubicBezTo>
                  <a:pt x="196516" y="809867"/>
                  <a:pt x="393032" y="204278"/>
                  <a:pt x="654518" y="116046"/>
                </a:cubicBezTo>
                <a:cubicBezTo>
                  <a:pt x="916004" y="27814"/>
                  <a:pt x="1177491" y="905317"/>
                  <a:pt x="1568918" y="886067"/>
                </a:cubicBezTo>
                <a:cubicBezTo>
                  <a:pt x="1960345" y="866816"/>
                  <a:pt x="2436796" y="-25125"/>
                  <a:pt x="3003082" y="543"/>
                </a:cubicBezTo>
                <a:cubicBezTo>
                  <a:pt x="3569368" y="26210"/>
                  <a:pt x="4268002" y="533141"/>
                  <a:pt x="4966636" y="1040072"/>
                </a:cubicBezTo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9A27B8D8-2A33-1061-2A78-EAC337652B3A}"/>
              </a:ext>
            </a:extLst>
          </p:cNvPr>
          <p:cNvSpPr/>
          <p:nvPr/>
        </p:nvSpPr>
        <p:spPr>
          <a:xfrm>
            <a:off x="1029903" y="2562676"/>
            <a:ext cx="4976261" cy="1574977"/>
          </a:xfrm>
          <a:custGeom>
            <a:avLst/>
            <a:gdLst>
              <a:gd name="connsiteX0" fmla="*/ 0 w 4976261"/>
              <a:gd name="connsiteY0" fmla="*/ 1449623 h 1574977"/>
              <a:gd name="connsiteX1" fmla="*/ 625642 w 4976261"/>
              <a:gd name="connsiteY1" fmla="*/ 140588 h 1574977"/>
              <a:gd name="connsiteX2" fmla="*/ 1963554 w 4976261"/>
              <a:gd name="connsiteY2" fmla="*/ 1574752 h 1574977"/>
              <a:gd name="connsiteX3" fmla="*/ 3455470 w 4976261"/>
              <a:gd name="connsiteY3" fmla="*/ 15459 h 1574977"/>
              <a:gd name="connsiteX4" fmla="*/ 4976261 w 4976261"/>
              <a:gd name="connsiteY4" fmla="*/ 910609 h 1574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6261" h="1574977">
                <a:moveTo>
                  <a:pt x="0" y="1449623"/>
                </a:moveTo>
                <a:cubicBezTo>
                  <a:pt x="149191" y="784678"/>
                  <a:pt x="298383" y="119733"/>
                  <a:pt x="625642" y="140588"/>
                </a:cubicBezTo>
                <a:cubicBezTo>
                  <a:pt x="952901" y="161443"/>
                  <a:pt x="1491916" y="1595607"/>
                  <a:pt x="1963554" y="1574752"/>
                </a:cubicBezTo>
                <a:cubicBezTo>
                  <a:pt x="2435192" y="1553897"/>
                  <a:pt x="2953352" y="126149"/>
                  <a:pt x="3455470" y="15459"/>
                </a:cubicBezTo>
                <a:cubicBezTo>
                  <a:pt x="3957588" y="-95231"/>
                  <a:pt x="4466924" y="407689"/>
                  <a:pt x="4976261" y="910609"/>
                </a:cubicBezTo>
              </a:path>
            </a:pathLst>
          </a:custGeom>
          <a:noFill/>
          <a:ln w="19050">
            <a:solidFill>
              <a:srgbClr val="7030A0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7F3B74-236A-D9BE-96CF-45934C132E9F}"/>
              </a:ext>
            </a:extLst>
          </p:cNvPr>
          <p:cNvSpPr txBox="1"/>
          <p:nvPr/>
        </p:nvSpPr>
        <p:spPr>
          <a:xfrm>
            <a:off x="2227299" y="6023728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GATTO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86EE02-EC12-9FF0-C0D0-7D67E7D1CBEA}"/>
              </a:ext>
            </a:extLst>
          </p:cNvPr>
          <p:cNvCxnSpPr/>
          <p:nvPr/>
        </p:nvCxnSpPr>
        <p:spPr>
          <a:xfrm>
            <a:off x="2610285" y="5818388"/>
            <a:ext cx="0" cy="942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0B8D17-F2F9-0AFD-5599-CBF1B4A7A603}"/>
              </a:ext>
            </a:extLst>
          </p:cNvPr>
          <p:cNvSpPr txBox="1"/>
          <p:nvPr/>
        </p:nvSpPr>
        <p:spPr>
          <a:xfrm>
            <a:off x="2238822" y="5866331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300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9E0352-7722-DF94-C3CF-DCE59E190968}"/>
              </a:ext>
            </a:extLst>
          </p:cNvPr>
          <p:cNvCxnSpPr>
            <a:cxnSpLocks/>
          </p:cNvCxnSpPr>
          <p:nvPr/>
        </p:nvCxnSpPr>
        <p:spPr>
          <a:xfrm>
            <a:off x="4028885" y="2960133"/>
            <a:ext cx="0" cy="2903034"/>
          </a:xfrm>
          <a:prstGeom prst="line">
            <a:avLst/>
          </a:prstGeom>
          <a:ln w="127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04402CE-C16D-72F8-F2B1-C20EE54BF4A0}"/>
              </a:ext>
            </a:extLst>
          </p:cNvPr>
          <p:cNvCxnSpPr>
            <a:cxnSpLocks/>
          </p:cNvCxnSpPr>
          <p:nvPr/>
        </p:nvCxnSpPr>
        <p:spPr>
          <a:xfrm>
            <a:off x="3323592" y="2963297"/>
            <a:ext cx="0" cy="2903034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73231E4-265B-3B06-8C1C-50EEAD83F696}"/>
              </a:ext>
            </a:extLst>
          </p:cNvPr>
          <p:cNvSpPr txBox="1"/>
          <p:nvPr/>
        </p:nvSpPr>
        <p:spPr>
          <a:xfrm>
            <a:off x="2951769" y="5858465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635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2F15CC-E9AE-96F1-9D72-1CB41124CD28}"/>
              </a:ext>
            </a:extLst>
          </p:cNvPr>
          <p:cNvSpPr txBox="1"/>
          <p:nvPr/>
        </p:nvSpPr>
        <p:spPr>
          <a:xfrm>
            <a:off x="3653257" y="5850599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7030A0"/>
                </a:solidFill>
              </a:rPr>
              <a:t>650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B34B80C-A8DD-33E3-98B3-E16B799661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4719" y="6127941"/>
            <a:ext cx="815855" cy="633319"/>
          </a:xfrm>
          <a:prstGeom prst="rect">
            <a:avLst/>
          </a:prstGeom>
        </p:spPr>
      </p:pic>
      <p:sp>
        <p:nvSpPr>
          <p:cNvPr id="19" name="Left-Right Arrow 18">
            <a:extLst>
              <a:ext uri="{FF2B5EF4-FFF2-40B4-BE49-F238E27FC236}">
                <a16:creationId xmlns:a16="http://schemas.microsoft.com/office/drawing/2014/main" id="{610C8297-A115-CF2A-1ADE-D842E3DE2E9C}"/>
              </a:ext>
            </a:extLst>
          </p:cNvPr>
          <p:cNvSpPr/>
          <p:nvPr/>
        </p:nvSpPr>
        <p:spPr>
          <a:xfrm>
            <a:off x="3334642" y="5464862"/>
            <a:ext cx="679101" cy="119425"/>
          </a:xfrm>
          <a:prstGeom prst="leftRightArrow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D5BA0E-0978-4A07-C1E2-F924BA72EF81}"/>
              </a:ext>
            </a:extLst>
          </p:cNvPr>
          <p:cNvSpPr txBox="1"/>
          <p:nvPr/>
        </p:nvSpPr>
        <p:spPr>
          <a:xfrm>
            <a:off x="3292685" y="5267213"/>
            <a:ext cx="7630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i="1" dirty="0">
                <a:solidFill>
                  <a:srgbClr val="FF0000"/>
                </a:solidFill>
              </a:rPr>
              <a:t>priming!</a:t>
            </a:r>
            <a:endParaRPr lang="it-IT" sz="900" b="1" i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452716-44AF-9CB2-876B-76CD86B68167}"/>
              </a:ext>
            </a:extLst>
          </p:cNvPr>
          <p:cNvSpPr txBox="1"/>
          <p:nvPr/>
        </p:nvSpPr>
        <p:spPr>
          <a:xfrm>
            <a:off x="3288409" y="5548055"/>
            <a:ext cx="7630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i="1" dirty="0">
                <a:solidFill>
                  <a:srgbClr val="FF0000"/>
                </a:solidFill>
              </a:rPr>
              <a:t>15 </a:t>
            </a:r>
            <a:r>
              <a:rPr lang="en-US" sz="900" b="1" i="1" dirty="0" err="1">
                <a:solidFill>
                  <a:srgbClr val="FF0000"/>
                </a:solidFill>
              </a:rPr>
              <a:t>ms</a:t>
            </a:r>
            <a:endParaRPr lang="it-IT" sz="900" b="1" i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C9C945-7A6E-B7F0-2AAB-1A4498F1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50</a:t>
            </a:fld>
            <a:endParaRPr lang="en-A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27DCB0-2897-67E6-954A-A34BE247619D}"/>
              </a:ext>
            </a:extLst>
          </p:cNvPr>
          <p:cNvSpPr txBox="1"/>
          <p:nvPr/>
        </p:nvSpPr>
        <p:spPr>
          <a:xfrm>
            <a:off x="7457607" y="5979583"/>
            <a:ext cx="3692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priming = 650-635</a:t>
            </a:r>
            <a:endParaRPr lang="it-IT" sz="2400" b="1" i="1" dirty="0"/>
          </a:p>
        </p:txBody>
      </p:sp>
    </p:spTree>
    <p:extLst>
      <p:ext uri="{BB962C8B-B14F-4D97-AF65-F5344CB8AC3E}">
        <p14:creationId xmlns:p14="http://schemas.microsoft.com/office/powerpoint/2010/main" val="3347818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1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1" grpId="0" uiExpand="1">
        <p:bldSub>
          <a:bldChart bld="seriesEl"/>
        </p:bldSub>
      </p:bldGraphic>
      <p:bldP spid="6" grpId="0" animBg="1"/>
      <p:bldP spid="7" grpId="0" animBg="1"/>
      <p:bldP spid="14" grpId="0"/>
      <p:bldP spid="15" grpId="0"/>
      <p:bldP spid="19" grpId="0" animBg="1"/>
      <p:bldP spid="20" grpId="0"/>
      <p:bldP spid="21" grpId="0"/>
      <p:bldP spid="5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375896"/>
            <a:ext cx="11644008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Il priming semantico può essere spiegato nell’activation model via </a:t>
            </a:r>
            <a:br>
              <a:rPr lang="it-IT" dirty="0"/>
            </a:br>
            <a:r>
              <a:rPr lang="it-IT" dirty="0" err="1"/>
              <a:t>spreading</a:t>
            </a:r>
            <a:r>
              <a:rPr lang="it-IT" dirty="0"/>
              <a:t> activation</a:t>
            </a:r>
          </a:p>
        </p:txBody>
      </p:sp>
      <p:graphicFrame>
        <p:nvGraphicFramePr>
          <p:cNvPr id="41" name="Chart 40">
            <a:extLst>
              <a:ext uri="{FF2B5EF4-FFF2-40B4-BE49-F238E27FC236}">
                <a16:creationId xmlns:a16="http://schemas.microsoft.com/office/drawing/2014/main" id="{B38F2BA4-7228-146F-AC77-6FC58A3631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0031019"/>
              </p:ext>
            </p:extLst>
          </p:nvPr>
        </p:nvGraphicFramePr>
        <p:xfrm>
          <a:off x="6886464" y="2581903"/>
          <a:ext cx="4263971" cy="3551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Oval 3">
            <a:extLst>
              <a:ext uri="{FF2B5EF4-FFF2-40B4-BE49-F238E27FC236}">
                <a16:creationId xmlns:a16="http://schemas.microsoft.com/office/drawing/2014/main" id="{31AA0C0F-8B3C-EBB0-1BC3-5D547C7B2705}"/>
              </a:ext>
            </a:extLst>
          </p:cNvPr>
          <p:cNvSpPr/>
          <p:nvPr/>
        </p:nvSpPr>
        <p:spPr>
          <a:xfrm>
            <a:off x="3544021" y="4052248"/>
            <a:ext cx="811216" cy="53390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00" dirty="0">
                <a:solidFill>
                  <a:schemeClr val="tx1"/>
                </a:solidFill>
              </a:rPr>
              <a:t>felino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6FA1F5E-A0F5-705A-3315-F77744A461E2}"/>
              </a:ext>
            </a:extLst>
          </p:cNvPr>
          <p:cNvSpPr/>
          <p:nvPr/>
        </p:nvSpPr>
        <p:spPr>
          <a:xfrm>
            <a:off x="4584147" y="4927532"/>
            <a:ext cx="774763" cy="53390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00" dirty="0">
                <a:solidFill>
                  <a:schemeClr val="tx1"/>
                </a:solidFill>
              </a:rPr>
              <a:t>casa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31B59A3-98E3-EE68-4CA6-84FDF0A74355}"/>
              </a:ext>
            </a:extLst>
          </p:cNvPr>
          <p:cNvSpPr/>
          <p:nvPr/>
        </p:nvSpPr>
        <p:spPr>
          <a:xfrm>
            <a:off x="1970336" y="2772983"/>
            <a:ext cx="774763" cy="53390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00" dirty="0">
                <a:solidFill>
                  <a:schemeClr val="tx1"/>
                </a:solidFill>
              </a:rPr>
              <a:t>tigre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0113CF6-899C-CFA8-791A-94DCD690798E}"/>
              </a:ext>
            </a:extLst>
          </p:cNvPr>
          <p:cNvSpPr/>
          <p:nvPr/>
        </p:nvSpPr>
        <p:spPr>
          <a:xfrm>
            <a:off x="1886597" y="5371340"/>
            <a:ext cx="1062296" cy="53390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00" b="1" dirty="0">
                <a:solidFill>
                  <a:schemeClr val="tx1"/>
                </a:solidFill>
              </a:rPr>
              <a:t>micio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E368320-ED38-EA4D-6822-4AD261E4F5B5}"/>
              </a:ext>
            </a:extLst>
          </p:cNvPr>
          <p:cNvSpPr/>
          <p:nvPr/>
        </p:nvSpPr>
        <p:spPr>
          <a:xfrm>
            <a:off x="5467008" y="3453686"/>
            <a:ext cx="1022915" cy="53390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00" dirty="0">
                <a:solidFill>
                  <a:schemeClr val="tx1"/>
                </a:solidFill>
              </a:rPr>
              <a:t>coperta</a:t>
            </a:r>
            <a:endParaRPr lang="en-AE" dirty="0">
              <a:solidFill>
                <a:schemeClr val="tx1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722376D-ECE0-8A1C-C312-BF335ED59B77}"/>
              </a:ext>
            </a:extLst>
          </p:cNvPr>
          <p:cNvSpPr/>
          <p:nvPr/>
        </p:nvSpPr>
        <p:spPr>
          <a:xfrm>
            <a:off x="1015498" y="3789401"/>
            <a:ext cx="774763" cy="53390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00" dirty="0">
                <a:solidFill>
                  <a:schemeClr val="tx1"/>
                </a:solidFill>
              </a:rPr>
              <a:t>gatto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928A80F-DDDF-1617-2AED-934805B569F8}"/>
              </a:ext>
            </a:extLst>
          </p:cNvPr>
          <p:cNvSpPr/>
          <p:nvPr/>
        </p:nvSpPr>
        <p:spPr>
          <a:xfrm>
            <a:off x="798255" y="2111173"/>
            <a:ext cx="990660" cy="533909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00" dirty="0">
                <a:solidFill>
                  <a:schemeClr val="tx1"/>
                </a:solidFill>
              </a:rPr>
              <a:t>savana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9AD49D8-2389-F150-129F-BFF7102936D3}"/>
              </a:ext>
            </a:extLst>
          </p:cNvPr>
          <p:cNvSpPr/>
          <p:nvPr/>
        </p:nvSpPr>
        <p:spPr>
          <a:xfrm>
            <a:off x="972817" y="5795177"/>
            <a:ext cx="847672" cy="53390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00" dirty="0">
                <a:solidFill>
                  <a:schemeClr val="tx1"/>
                </a:solidFill>
              </a:rPr>
              <a:t>cane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E677E91-337E-868A-EB22-B5F1355C4514}"/>
              </a:ext>
            </a:extLst>
          </p:cNvPr>
          <p:cNvSpPr/>
          <p:nvPr/>
        </p:nvSpPr>
        <p:spPr>
          <a:xfrm>
            <a:off x="2936672" y="2191723"/>
            <a:ext cx="1139217" cy="533909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00" dirty="0">
                <a:solidFill>
                  <a:schemeClr val="tx1"/>
                </a:solidFill>
              </a:rPr>
              <a:t>leopardo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0A28E2A3-669E-E0EF-C620-F0BD9130261B}"/>
              </a:ext>
            </a:extLst>
          </p:cNvPr>
          <p:cNvSpPr/>
          <p:nvPr/>
        </p:nvSpPr>
        <p:spPr>
          <a:xfrm>
            <a:off x="5715160" y="4660578"/>
            <a:ext cx="774763" cy="53390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00" dirty="0">
                <a:solidFill>
                  <a:schemeClr val="tx1"/>
                </a:solidFill>
              </a:rPr>
              <a:t>cibo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B95DE8B-AEF9-9C53-868E-FD9FD818E1E3}"/>
              </a:ext>
            </a:extLst>
          </p:cNvPr>
          <p:cNvCxnSpPr>
            <a:cxnSpLocks/>
            <a:stCxn id="4" idx="1"/>
            <a:endCxn id="22" idx="5"/>
          </p:cNvCxnSpPr>
          <p:nvPr/>
        </p:nvCxnSpPr>
        <p:spPr>
          <a:xfrm flipH="1" flipV="1">
            <a:off x="2631638" y="3228703"/>
            <a:ext cx="1031183" cy="90173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3DB9665-F92D-83A5-871A-211A6E5B7463}"/>
              </a:ext>
            </a:extLst>
          </p:cNvPr>
          <p:cNvCxnSpPr>
            <a:cxnSpLocks/>
            <a:stCxn id="22" idx="1"/>
          </p:cNvCxnSpPr>
          <p:nvPr/>
        </p:nvCxnSpPr>
        <p:spPr>
          <a:xfrm flipH="1" flipV="1">
            <a:off x="1744124" y="2486896"/>
            <a:ext cx="339674" cy="36427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54D4638-A193-D3BE-A270-D792CA46EE7A}"/>
              </a:ext>
            </a:extLst>
          </p:cNvPr>
          <p:cNvCxnSpPr>
            <a:stCxn id="22" idx="3"/>
            <a:endCxn id="29" idx="7"/>
          </p:cNvCxnSpPr>
          <p:nvPr/>
        </p:nvCxnSpPr>
        <p:spPr>
          <a:xfrm flipH="1">
            <a:off x="1676800" y="3228703"/>
            <a:ext cx="406998" cy="6388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4E1F522-1570-BA3B-4486-8207ABC34B5F}"/>
              </a:ext>
            </a:extLst>
          </p:cNvPr>
          <p:cNvCxnSpPr>
            <a:cxnSpLocks/>
            <a:stCxn id="4" idx="3"/>
            <a:endCxn id="26" idx="7"/>
          </p:cNvCxnSpPr>
          <p:nvPr/>
        </p:nvCxnSpPr>
        <p:spPr>
          <a:xfrm flipH="1">
            <a:off x="2793323" y="4507967"/>
            <a:ext cx="869498" cy="94156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8D5C8E8-3B69-788D-94BB-CAEEDA2064F3}"/>
              </a:ext>
            </a:extLst>
          </p:cNvPr>
          <p:cNvCxnSpPr>
            <a:cxnSpLocks/>
            <a:stCxn id="26" idx="2"/>
            <a:endCxn id="34" idx="0"/>
          </p:cNvCxnSpPr>
          <p:nvPr/>
        </p:nvCxnSpPr>
        <p:spPr>
          <a:xfrm flipH="1">
            <a:off x="1396653" y="5638295"/>
            <a:ext cx="489944" cy="1568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F43F1266-3CFC-0724-E741-C56D4C88FEFB}"/>
              </a:ext>
            </a:extLst>
          </p:cNvPr>
          <p:cNvCxnSpPr>
            <a:cxnSpLocks/>
            <a:stCxn id="26" idx="1"/>
            <a:endCxn id="29" idx="4"/>
          </p:cNvCxnSpPr>
          <p:nvPr/>
        </p:nvCxnSpPr>
        <p:spPr>
          <a:xfrm flipH="1" flipV="1">
            <a:off x="1402880" y="4323310"/>
            <a:ext cx="639287" cy="1126219"/>
          </a:xfrm>
          <a:prstGeom prst="line">
            <a:avLst/>
          </a:prstGeom>
          <a:ln w="127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6521CAC-28C3-D0E5-D4F9-FBD25B6F79B6}"/>
              </a:ext>
            </a:extLst>
          </p:cNvPr>
          <p:cNvCxnSpPr>
            <a:cxnSpLocks/>
            <a:stCxn id="22" idx="7"/>
            <a:endCxn id="35" idx="2"/>
          </p:cNvCxnSpPr>
          <p:nvPr/>
        </p:nvCxnSpPr>
        <p:spPr>
          <a:xfrm flipV="1">
            <a:off x="2631638" y="2458678"/>
            <a:ext cx="305034" cy="39249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E3F53D8-701C-F752-241E-C06337D626D6}"/>
              </a:ext>
            </a:extLst>
          </p:cNvPr>
          <p:cNvCxnSpPr>
            <a:cxnSpLocks/>
            <a:stCxn id="35" idx="4"/>
            <a:endCxn id="4" idx="1"/>
          </p:cNvCxnSpPr>
          <p:nvPr/>
        </p:nvCxnSpPr>
        <p:spPr>
          <a:xfrm>
            <a:off x="3506281" y="2725632"/>
            <a:ext cx="156540" cy="140480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BE931BA-296D-E937-EA10-21A9D91AD44D}"/>
              </a:ext>
            </a:extLst>
          </p:cNvPr>
          <p:cNvCxnSpPr>
            <a:stCxn id="9" idx="7"/>
            <a:endCxn id="36" idx="2"/>
          </p:cNvCxnSpPr>
          <p:nvPr/>
        </p:nvCxnSpPr>
        <p:spPr>
          <a:xfrm flipV="1">
            <a:off x="5245449" y="4927532"/>
            <a:ext cx="469710" cy="7818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917DC81-E9B1-6580-FE48-68C29C8EFB4D}"/>
              </a:ext>
            </a:extLst>
          </p:cNvPr>
          <p:cNvCxnSpPr>
            <a:cxnSpLocks/>
            <a:stCxn id="22" idx="4"/>
            <a:endCxn id="26" idx="0"/>
          </p:cNvCxnSpPr>
          <p:nvPr/>
        </p:nvCxnSpPr>
        <p:spPr>
          <a:xfrm>
            <a:off x="2357718" y="3306892"/>
            <a:ext cx="60027" cy="20644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B0AAC35-8C3F-D46F-0277-3B01291CDF99}"/>
              </a:ext>
            </a:extLst>
          </p:cNvPr>
          <p:cNvCxnSpPr>
            <a:cxnSpLocks/>
            <a:stCxn id="9" idx="0"/>
            <a:endCxn id="28" idx="3"/>
          </p:cNvCxnSpPr>
          <p:nvPr/>
        </p:nvCxnSpPr>
        <p:spPr>
          <a:xfrm flipV="1">
            <a:off x="4971529" y="3909406"/>
            <a:ext cx="645281" cy="101812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91C3FEB-C3F1-A469-8472-1EB24F453877}"/>
              </a:ext>
            </a:extLst>
          </p:cNvPr>
          <p:cNvCxnSpPr>
            <a:cxnSpLocks/>
            <a:stCxn id="35" idx="2"/>
          </p:cNvCxnSpPr>
          <p:nvPr/>
        </p:nvCxnSpPr>
        <p:spPr>
          <a:xfrm flipH="1">
            <a:off x="1734992" y="2458678"/>
            <a:ext cx="1201680" cy="2821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>
            <a:extLst>
              <a:ext uri="{FF2B5EF4-FFF2-40B4-BE49-F238E27FC236}">
                <a16:creationId xmlns:a16="http://schemas.microsoft.com/office/drawing/2014/main" id="{23CB6EE8-5E86-51F5-9F65-CBB8C200CEE2}"/>
              </a:ext>
            </a:extLst>
          </p:cNvPr>
          <p:cNvSpPr/>
          <p:nvPr/>
        </p:nvSpPr>
        <p:spPr>
          <a:xfrm>
            <a:off x="5448562" y="5805197"/>
            <a:ext cx="847672" cy="53390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sz="1000" dirty="0">
                <a:solidFill>
                  <a:schemeClr val="tx1"/>
                </a:solidFill>
              </a:rPr>
              <a:t>chiave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CD615F3-1AAA-50F3-82DB-8DE7359BF7FA}"/>
              </a:ext>
            </a:extLst>
          </p:cNvPr>
          <p:cNvCxnSpPr>
            <a:cxnSpLocks/>
            <a:stCxn id="9" idx="5"/>
            <a:endCxn id="68" idx="0"/>
          </p:cNvCxnSpPr>
          <p:nvPr/>
        </p:nvCxnSpPr>
        <p:spPr>
          <a:xfrm>
            <a:off x="5245449" y="5383252"/>
            <a:ext cx="626949" cy="42194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DF9D7449-55A8-C443-02A7-E43569BDAD56}"/>
              </a:ext>
            </a:extLst>
          </p:cNvPr>
          <p:cNvSpPr txBox="1"/>
          <p:nvPr/>
        </p:nvSpPr>
        <p:spPr>
          <a:xfrm>
            <a:off x="437745" y="6400825"/>
            <a:ext cx="113424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i="1" dirty="0"/>
              <a:t>casa </a:t>
            </a:r>
            <a:r>
              <a:rPr lang="it-IT" sz="2400" dirty="0"/>
              <a:t>non fa prime con </a:t>
            </a:r>
            <a:r>
              <a:rPr lang="it-IT" sz="2400" i="1" dirty="0"/>
              <a:t>gatto </a:t>
            </a:r>
            <a:r>
              <a:rPr lang="it-IT" sz="2400" dirty="0" err="1"/>
              <a:t>perchè</a:t>
            </a:r>
            <a:r>
              <a:rPr lang="it-IT" sz="2400" dirty="0"/>
              <a:t> non i rispettivi nodi non sono relati</a:t>
            </a:r>
            <a:endParaRPr lang="it-IT" sz="2400" i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6CB6F-017F-CAA8-3CAB-E56F02DCD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51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1918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375896"/>
            <a:ext cx="11644008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Il priming semantico può essere spiegato nell’activation model via </a:t>
            </a:r>
            <a:br>
              <a:rPr lang="it-IT" dirty="0"/>
            </a:br>
            <a:r>
              <a:rPr lang="it-IT" dirty="0" err="1"/>
              <a:t>spreading</a:t>
            </a:r>
            <a:r>
              <a:rPr lang="it-IT" dirty="0"/>
              <a:t> activation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92408A-AF52-6558-6FBB-15DD492D912B}"/>
              </a:ext>
            </a:extLst>
          </p:cNvPr>
          <p:cNvCxnSpPr/>
          <p:nvPr/>
        </p:nvCxnSpPr>
        <p:spPr>
          <a:xfrm>
            <a:off x="1014761" y="1971391"/>
            <a:ext cx="0" cy="3891776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7439380-C92D-A738-6BBD-6A68BF88B8B7}"/>
              </a:ext>
            </a:extLst>
          </p:cNvPr>
          <p:cNvCxnSpPr>
            <a:cxnSpLocks/>
          </p:cNvCxnSpPr>
          <p:nvPr/>
        </p:nvCxnSpPr>
        <p:spPr>
          <a:xfrm flipH="1">
            <a:off x="1014761" y="5858465"/>
            <a:ext cx="5081239" cy="4702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357361-8782-B9A2-E0D4-0B33D90E23FD}"/>
              </a:ext>
            </a:extLst>
          </p:cNvPr>
          <p:cNvSpPr txBox="1"/>
          <p:nvPr/>
        </p:nvSpPr>
        <p:spPr>
          <a:xfrm>
            <a:off x="0" y="1758126"/>
            <a:ext cx="12795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activation (</a:t>
            </a:r>
            <a:r>
              <a:rPr lang="el-GR" sz="1100" dirty="0"/>
              <a:t>μ</a:t>
            </a:r>
            <a:r>
              <a:rPr lang="it-IT" sz="1100" dirty="0"/>
              <a:t>V)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00F8085-CCE6-C404-BE46-176799CF4608}"/>
              </a:ext>
            </a:extLst>
          </p:cNvPr>
          <p:cNvCxnSpPr>
            <a:cxnSpLocks/>
          </p:cNvCxnSpPr>
          <p:nvPr/>
        </p:nvCxnSpPr>
        <p:spPr>
          <a:xfrm flipH="1">
            <a:off x="992459" y="2960133"/>
            <a:ext cx="4954200" cy="0"/>
          </a:xfrm>
          <a:prstGeom prst="line">
            <a:avLst/>
          </a:prstGeom>
          <a:ln w="1905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C00C827-4C6F-4ED2-8DB0-76A82653A1FD}"/>
              </a:ext>
            </a:extLst>
          </p:cNvPr>
          <p:cNvSpPr txBox="1"/>
          <p:nvPr/>
        </p:nvSpPr>
        <p:spPr>
          <a:xfrm>
            <a:off x="5548547" y="5898811"/>
            <a:ext cx="1094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(</a:t>
            </a:r>
            <a:r>
              <a:rPr lang="en-US" sz="1200" dirty="0" err="1"/>
              <a:t>ms</a:t>
            </a:r>
            <a:r>
              <a:rPr lang="en-US" sz="1200" dirty="0"/>
              <a:t>)</a:t>
            </a:r>
            <a:endParaRPr lang="it-IT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6EA285F-1243-2381-C5A7-5D7CCB649A47}"/>
              </a:ext>
            </a:extLst>
          </p:cNvPr>
          <p:cNvSpPr txBox="1"/>
          <p:nvPr/>
        </p:nvSpPr>
        <p:spPr>
          <a:xfrm>
            <a:off x="517404" y="3844772"/>
            <a:ext cx="5124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7030A0"/>
                </a:solidFill>
              </a:rPr>
              <a:t>casa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2245C2-50FF-4AAA-C733-D6FFFBCF3DE2}"/>
              </a:ext>
            </a:extLst>
          </p:cNvPr>
          <p:cNvSpPr txBox="1"/>
          <p:nvPr/>
        </p:nvSpPr>
        <p:spPr>
          <a:xfrm>
            <a:off x="411418" y="4006848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micio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C8AF55D-3ACF-AB00-D10A-9ACC2A60A8D3}"/>
              </a:ext>
            </a:extLst>
          </p:cNvPr>
          <p:cNvSpPr txBox="1"/>
          <p:nvPr/>
        </p:nvSpPr>
        <p:spPr>
          <a:xfrm>
            <a:off x="739528" y="5884152"/>
            <a:ext cx="4183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0</a:t>
            </a:r>
            <a:endParaRPr lang="it-IT" sz="120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19094B35-C69F-59F4-58CB-BF848743AA37}"/>
              </a:ext>
            </a:extLst>
          </p:cNvPr>
          <p:cNvSpPr/>
          <p:nvPr/>
        </p:nvSpPr>
        <p:spPr>
          <a:xfrm>
            <a:off x="1020278" y="2616093"/>
            <a:ext cx="4966636" cy="1415457"/>
          </a:xfrm>
          <a:custGeom>
            <a:avLst/>
            <a:gdLst>
              <a:gd name="connsiteX0" fmla="*/ 0 w 4966636"/>
              <a:gd name="connsiteY0" fmla="*/ 1415457 h 1415457"/>
              <a:gd name="connsiteX1" fmla="*/ 654518 w 4966636"/>
              <a:gd name="connsiteY1" fmla="*/ 116046 h 1415457"/>
              <a:gd name="connsiteX2" fmla="*/ 1568918 w 4966636"/>
              <a:gd name="connsiteY2" fmla="*/ 886067 h 1415457"/>
              <a:gd name="connsiteX3" fmla="*/ 3003082 w 4966636"/>
              <a:gd name="connsiteY3" fmla="*/ 543 h 1415457"/>
              <a:gd name="connsiteX4" fmla="*/ 4966636 w 4966636"/>
              <a:gd name="connsiteY4" fmla="*/ 1040072 h 1415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66636" h="1415457">
                <a:moveTo>
                  <a:pt x="0" y="1415457"/>
                </a:moveTo>
                <a:cubicBezTo>
                  <a:pt x="196516" y="809867"/>
                  <a:pt x="393032" y="204278"/>
                  <a:pt x="654518" y="116046"/>
                </a:cubicBezTo>
                <a:cubicBezTo>
                  <a:pt x="916004" y="27814"/>
                  <a:pt x="1177491" y="905317"/>
                  <a:pt x="1568918" y="886067"/>
                </a:cubicBezTo>
                <a:cubicBezTo>
                  <a:pt x="1960345" y="866816"/>
                  <a:pt x="2436796" y="-25125"/>
                  <a:pt x="3003082" y="543"/>
                </a:cubicBezTo>
                <a:cubicBezTo>
                  <a:pt x="3569368" y="26210"/>
                  <a:pt x="4268002" y="533141"/>
                  <a:pt x="4966636" y="1040072"/>
                </a:cubicBezTo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9A27B8D8-2A33-1061-2A78-EAC337652B3A}"/>
              </a:ext>
            </a:extLst>
          </p:cNvPr>
          <p:cNvSpPr/>
          <p:nvPr/>
        </p:nvSpPr>
        <p:spPr>
          <a:xfrm>
            <a:off x="1029903" y="2562676"/>
            <a:ext cx="4976261" cy="1574977"/>
          </a:xfrm>
          <a:custGeom>
            <a:avLst/>
            <a:gdLst>
              <a:gd name="connsiteX0" fmla="*/ 0 w 4976261"/>
              <a:gd name="connsiteY0" fmla="*/ 1449623 h 1574977"/>
              <a:gd name="connsiteX1" fmla="*/ 625642 w 4976261"/>
              <a:gd name="connsiteY1" fmla="*/ 140588 h 1574977"/>
              <a:gd name="connsiteX2" fmla="*/ 1963554 w 4976261"/>
              <a:gd name="connsiteY2" fmla="*/ 1574752 h 1574977"/>
              <a:gd name="connsiteX3" fmla="*/ 3455470 w 4976261"/>
              <a:gd name="connsiteY3" fmla="*/ 15459 h 1574977"/>
              <a:gd name="connsiteX4" fmla="*/ 4976261 w 4976261"/>
              <a:gd name="connsiteY4" fmla="*/ 910609 h 1574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6261" h="1574977">
                <a:moveTo>
                  <a:pt x="0" y="1449623"/>
                </a:moveTo>
                <a:cubicBezTo>
                  <a:pt x="149191" y="784678"/>
                  <a:pt x="298383" y="119733"/>
                  <a:pt x="625642" y="140588"/>
                </a:cubicBezTo>
                <a:cubicBezTo>
                  <a:pt x="952901" y="161443"/>
                  <a:pt x="1491916" y="1595607"/>
                  <a:pt x="1963554" y="1574752"/>
                </a:cubicBezTo>
                <a:cubicBezTo>
                  <a:pt x="2435192" y="1553897"/>
                  <a:pt x="2953352" y="126149"/>
                  <a:pt x="3455470" y="15459"/>
                </a:cubicBezTo>
                <a:cubicBezTo>
                  <a:pt x="3957588" y="-95231"/>
                  <a:pt x="4466924" y="407689"/>
                  <a:pt x="4976261" y="910609"/>
                </a:cubicBezTo>
              </a:path>
            </a:pathLst>
          </a:custGeom>
          <a:noFill/>
          <a:ln w="19050">
            <a:solidFill>
              <a:srgbClr val="7030A0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7F3B74-236A-D9BE-96CF-45934C132E9F}"/>
              </a:ext>
            </a:extLst>
          </p:cNvPr>
          <p:cNvSpPr txBox="1"/>
          <p:nvPr/>
        </p:nvSpPr>
        <p:spPr>
          <a:xfrm>
            <a:off x="2227299" y="6023728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GATTO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86EE02-EC12-9FF0-C0D0-7D67E7D1CBEA}"/>
              </a:ext>
            </a:extLst>
          </p:cNvPr>
          <p:cNvCxnSpPr/>
          <p:nvPr/>
        </p:nvCxnSpPr>
        <p:spPr>
          <a:xfrm>
            <a:off x="2610285" y="5818388"/>
            <a:ext cx="0" cy="942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0B8D17-F2F9-0AFD-5599-CBF1B4A7A603}"/>
              </a:ext>
            </a:extLst>
          </p:cNvPr>
          <p:cNvSpPr txBox="1"/>
          <p:nvPr/>
        </p:nvSpPr>
        <p:spPr>
          <a:xfrm>
            <a:off x="2238822" y="5866331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300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9E0352-7722-DF94-C3CF-DCE59E190968}"/>
              </a:ext>
            </a:extLst>
          </p:cNvPr>
          <p:cNvCxnSpPr>
            <a:cxnSpLocks/>
          </p:cNvCxnSpPr>
          <p:nvPr/>
        </p:nvCxnSpPr>
        <p:spPr>
          <a:xfrm>
            <a:off x="4028885" y="2960133"/>
            <a:ext cx="0" cy="2903034"/>
          </a:xfrm>
          <a:prstGeom prst="line">
            <a:avLst/>
          </a:prstGeom>
          <a:ln w="12700">
            <a:solidFill>
              <a:srgbClr val="7030A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04402CE-C16D-72F8-F2B1-C20EE54BF4A0}"/>
              </a:ext>
            </a:extLst>
          </p:cNvPr>
          <p:cNvCxnSpPr>
            <a:cxnSpLocks/>
          </p:cNvCxnSpPr>
          <p:nvPr/>
        </p:nvCxnSpPr>
        <p:spPr>
          <a:xfrm>
            <a:off x="3323592" y="2963297"/>
            <a:ext cx="0" cy="2903034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73231E4-265B-3B06-8C1C-50EEAD83F696}"/>
              </a:ext>
            </a:extLst>
          </p:cNvPr>
          <p:cNvSpPr txBox="1"/>
          <p:nvPr/>
        </p:nvSpPr>
        <p:spPr>
          <a:xfrm>
            <a:off x="2951769" y="5858465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635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2F15CC-E9AE-96F1-9D72-1CB41124CD28}"/>
              </a:ext>
            </a:extLst>
          </p:cNvPr>
          <p:cNvSpPr txBox="1"/>
          <p:nvPr/>
        </p:nvSpPr>
        <p:spPr>
          <a:xfrm>
            <a:off x="3653257" y="5850599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7030A0"/>
                </a:solidFill>
              </a:rPr>
              <a:t>650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B34B80C-A8DD-33E3-98B3-E16B79966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719" y="6127941"/>
            <a:ext cx="815855" cy="633319"/>
          </a:xfrm>
          <a:prstGeom prst="rect">
            <a:avLst/>
          </a:prstGeom>
        </p:spPr>
      </p:pic>
      <p:sp>
        <p:nvSpPr>
          <p:cNvPr id="19" name="Left-Right Arrow 18">
            <a:extLst>
              <a:ext uri="{FF2B5EF4-FFF2-40B4-BE49-F238E27FC236}">
                <a16:creationId xmlns:a16="http://schemas.microsoft.com/office/drawing/2014/main" id="{610C8297-A115-CF2A-1ADE-D842E3DE2E9C}"/>
              </a:ext>
            </a:extLst>
          </p:cNvPr>
          <p:cNvSpPr/>
          <p:nvPr/>
        </p:nvSpPr>
        <p:spPr>
          <a:xfrm>
            <a:off x="3334642" y="5464862"/>
            <a:ext cx="679101" cy="119425"/>
          </a:xfrm>
          <a:prstGeom prst="leftRightArrow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D5BA0E-0978-4A07-C1E2-F924BA72EF81}"/>
              </a:ext>
            </a:extLst>
          </p:cNvPr>
          <p:cNvSpPr txBox="1"/>
          <p:nvPr/>
        </p:nvSpPr>
        <p:spPr>
          <a:xfrm>
            <a:off x="3292685" y="5267213"/>
            <a:ext cx="7630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i="1" dirty="0">
                <a:solidFill>
                  <a:srgbClr val="FF0000"/>
                </a:solidFill>
              </a:rPr>
              <a:t>priming!</a:t>
            </a:r>
            <a:endParaRPr lang="it-IT" sz="900" b="1" i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452716-44AF-9CB2-876B-76CD86B68167}"/>
              </a:ext>
            </a:extLst>
          </p:cNvPr>
          <p:cNvSpPr txBox="1"/>
          <p:nvPr/>
        </p:nvSpPr>
        <p:spPr>
          <a:xfrm>
            <a:off x="3288409" y="5548055"/>
            <a:ext cx="76301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i="1" dirty="0">
                <a:solidFill>
                  <a:srgbClr val="FF0000"/>
                </a:solidFill>
              </a:rPr>
              <a:t>15 </a:t>
            </a:r>
            <a:r>
              <a:rPr lang="en-US" sz="900" b="1" i="1" dirty="0" err="1">
                <a:solidFill>
                  <a:srgbClr val="FF0000"/>
                </a:solidFill>
              </a:rPr>
              <a:t>ms</a:t>
            </a:r>
            <a:endParaRPr lang="it-IT" sz="900" b="1" i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C9C945-7A6E-B7F0-2AAB-1A4498F1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52</a:t>
            </a:fld>
            <a:endParaRPr lang="en-AE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C1C67D4-060D-4CE5-A77E-E0B58315FB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0752960"/>
              </p:ext>
            </p:extLst>
          </p:nvPr>
        </p:nvGraphicFramePr>
        <p:xfrm>
          <a:off x="6886464" y="2581903"/>
          <a:ext cx="4263971" cy="3551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6481D39-7CAD-B25D-99D7-13AF7CC5BCF2}"/>
              </a:ext>
            </a:extLst>
          </p:cNvPr>
          <p:cNvSpPr txBox="1"/>
          <p:nvPr/>
        </p:nvSpPr>
        <p:spPr>
          <a:xfrm>
            <a:off x="7457607" y="5979583"/>
            <a:ext cx="3692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priming = 650-635</a:t>
            </a:r>
            <a:endParaRPr lang="it-IT" sz="2400" b="1" i="1" dirty="0"/>
          </a:p>
        </p:txBody>
      </p:sp>
    </p:spTree>
    <p:extLst>
      <p:ext uri="{BB962C8B-B14F-4D97-AF65-F5344CB8AC3E}">
        <p14:creationId xmlns:p14="http://schemas.microsoft.com/office/powerpoint/2010/main" val="33137054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B932E2A-6C43-B46A-0571-E86F8CC24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 dirty="0"/>
              <a:t>Esperimento!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F96AF1-B03A-FBEA-8344-E994EC62A71D}"/>
              </a:ext>
            </a:extLst>
          </p:cNvPr>
          <p:cNvSpPr txBox="1"/>
          <p:nvPr/>
        </p:nvSpPr>
        <p:spPr>
          <a:xfrm>
            <a:off x="1450235" y="2273554"/>
            <a:ext cx="100889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sz="3600" dirty="0"/>
              <a:t>www.robertopetrosino.com/teaching/kore/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23229F-E850-92CF-53CD-E935B1F1D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53</a:t>
            </a:fld>
            <a:endParaRPr lang="en-AE"/>
          </a:p>
        </p:txBody>
      </p:sp>
      <p:pic>
        <p:nvPicPr>
          <p:cNvPr id="3" name="tenor.gif" descr="tenor.gif">
            <a:extLst>
              <a:ext uri="{FF2B5EF4-FFF2-40B4-BE49-F238E27FC236}">
                <a16:creationId xmlns:a16="http://schemas.microsoft.com/office/drawing/2014/main" id="{B78C1F84-F9C1-E74F-B40D-9F56E2B65501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4320804" y="3685103"/>
            <a:ext cx="3977076" cy="267124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0471786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B932E2A-6C43-B46A-0571-E86F8CC24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 i="1" dirty="0"/>
              <a:t>Masked</a:t>
            </a:r>
            <a:r>
              <a:rPr lang="en-AE" dirty="0"/>
              <a:t> priming task</a:t>
            </a:r>
            <a:endParaRPr lang="en-AE" i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43C51B-8395-FEAC-2794-0BF35AC3D3E7}"/>
              </a:ext>
            </a:extLst>
          </p:cNvPr>
          <p:cNvSpPr txBox="1"/>
          <p:nvPr/>
        </p:nvSpPr>
        <p:spPr>
          <a:xfrm>
            <a:off x="630009" y="1550988"/>
            <a:ext cx="1093198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Quello a cui avete partecipato </a:t>
            </a:r>
            <a:r>
              <a:rPr lang="it-IT" sz="2400" i="1" dirty="0"/>
              <a:t>sembra </a:t>
            </a:r>
            <a:r>
              <a:rPr lang="it-IT" sz="2400" dirty="0"/>
              <a:t>essere un semplice </a:t>
            </a:r>
            <a:r>
              <a:rPr lang="it-IT" sz="2400" dirty="0" err="1"/>
              <a:t>lexical</a:t>
            </a:r>
            <a:r>
              <a:rPr lang="it-IT" sz="2400" dirty="0"/>
              <a:t> </a:t>
            </a:r>
            <a:r>
              <a:rPr lang="it-IT" sz="2400" dirty="0" err="1"/>
              <a:t>decision</a:t>
            </a:r>
            <a:r>
              <a:rPr lang="it-IT" sz="2400" dirty="0"/>
              <a:t> task... ma in realtà è un </a:t>
            </a:r>
            <a:r>
              <a:rPr lang="it-IT" sz="2400" i="1" dirty="0"/>
              <a:t>priming task</a:t>
            </a:r>
            <a:r>
              <a:rPr lang="it-IT" sz="2400" dirty="0"/>
              <a:t>!</a:t>
            </a:r>
          </a:p>
          <a:p>
            <a:endParaRPr lang="it-IT" sz="2400" dirty="0"/>
          </a:p>
          <a:p>
            <a:r>
              <a:rPr lang="it-IT" sz="2400" dirty="0"/>
              <a:t>È un tipo particolare di priming task, in cui la parola prime è </a:t>
            </a:r>
            <a:r>
              <a:rPr lang="it-IT" sz="2400" b="1" dirty="0"/>
              <a:t>mascherata</a:t>
            </a:r>
            <a:r>
              <a:rPr lang="it-IT" sz="2400" dirty="0"/>
              <a:t>, nel senso che viene presentata per pochissimi millisecondi (non più di 60 </a:t>
            </a:r>
            <a:r>
              <a:rPr lang="it-IT" sz="2400" dirty="0" err="1"/>
              <a:t>ms</a:t>
            </a:r>
            <a:r>
              <a:rPr lang="it-IT" sz="2400" dirty="0"/>
              <a:t>). Nel vostro caso, ho settato la durata della parola prime a 33 </a:t>
            </a:r>
            <a:r>
              <a:rPr lang="it-IT" sz="2400" dirty="0" err="1"/>
              <a:t>ms</a:t>
            </a:r>
            <a:r>
              <a:rPr lang="it-IT" sz="2400" dirty="0"/>
              <a:t>, che è il limite minimo visibile al nostro occhio (e quindi il limite minimo che permette al nostro cervello di decodificare un determinato stimolo).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A7D8EF-0A69-8C28-CE6F-38AA942F3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54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051374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B932E2A-6C43-B46A-0571-E86F8CC24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 i="1" dirty="0"/>
              <a:t>Masked</a:t>
            </a:r>
            <a:r>
              <a:rPr lang="en-AE" dirty="0"/>
              <a:t> priming task</a:t>
            </a:r>
            <a:endParaRPr lang="en-AE" i="1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E02A88E-204F-5EEA-DAAD-03E9C9362577}"/>
              </a:ext>
            </a:extLst>
          </p:cNvPr>
          <p:cNvGrpSpPr/>
          <p:nvPr/>
        </p:nvGrpSpPr>
        <p:grpSpPr>
          <a:xfrm>
            <a:off x="3090153" y="2074585"/>
            <a:ext cx="6011694" cy="3550596"/>
            <a:chOff x="3200400" y="2159540"/>
            <a:chExt cx="6011694" cy="355059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A0A969B-2C9B-2169-A0EF-B7F0B79385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95" t="15184" r="1505" b="2347"/>
            <a:stretch/>
          </p:blipFill>
          <p:spPr>
            <a:xfrm>
              <a:off x="3200400" y="2159540"/>
              <a:ext cx="6011694" cy="355059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57B4395-290B-8AB4-4F04-E4369DFEF1B7}"/>
                </a:ext>
              </a:extLst>
            </p:cNvPr>
            <p:cNvSpPr txBox="1"/>
            <p:nvPr/>
          </p:nvSpPr>
          <p:spPr>
            <a:xfrm>
              <a:off x="6096000" y="3677056"/>
              <a:ext cx="78899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AE" dirty="0"/>
                <a:t>gatto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9B5BE50-B2B9-671E-BA9C-F22E73136516}"/>
                </a:ext>
              </a:extLst>
            </p:cNvPr>
            <p:cNvSpPr txBox="1"/>
            <p:nvPr/>
          </p:nvSpPr>
          <p:spPr>
            <a:xfrm>
              <a:off x="7654047" y="4046388"/>
              <a:ext cx="96071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AE" dirty="0"/>
                <a:t>GATTO</a:t>
              </a: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7B542-5E7A-3E55-AE5A-0CD676389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55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34016802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B932E2A-6C43-B46A-0571-E86F8CC24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 dirty="0"/>
              <a:t>Le condizioni sperimentali </a:t>
            </a:r>
            <a:br>
              <a:rPr lang="en-AE" dirty="0"/>
            </a:br>
            <a:r>
              <a:rPr lang="en-AE" dirty="0"/>
              <a:t>del nostro esperimento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C22ADD-F174-C7C2-99C3-D44A2087D2E3}"/>
              </a:ext>
            </a:extLst>
          </p:cNvPr>
          <p:cNvSpPr txBox="1"/>
          <p:nvPr/>
        </p:nvSpPr>
        <p:spPr>
          <a:xfrm>
            <a:off x="630009" y="2358385"/>
            <a:ext cx="247311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chemeClr val="accent2">
                    <a:lumMod val="75000"/>
                  </a:schemeClr>
                </a:solidFill>
              </a:rPr>
              <a:t>identità</a:t>
            </a:r>
            <a:r>
              <a:rPr lang="it-IT" sz="2400" dirty="0"/>
              <a:t>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ortografia</a:t>
            </a:r>
            <a:r>
              <a:rPr lang="it-IT" sz="2400" i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rgbClr val="FFC000"/>
                </a:solidFill>
              </a:rPr>
              <a:t>semantica</a:t>
            </a:r>
            <a:r>
              <a:rPr lang="it-IT" sz="2400" i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rgbClr val="002060"/>
                </a:solidFill>
              </a:rPr>
              <a:t>morfologia</a:t>
            </a:r>
            <a:r>
              <a:rPr lang="it-IT" sz="2400" i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chemeClr val="accent1"/>
                </a:solidFill>
              </a:rPr>
              <a:t>opacità</a:t>
            </a:r>
            <a:r>
              <a:rPr lang="it-IT" sz="2400" i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chemeClr val="bg1">
                    <a:lumMod val="65000"/>
                  </a:schemeClr>
                </a:solidFill>
              </a:rPr>
              <a:t>non-parole: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9F3F3E-BF39-C8C8-1FA8-0CCBB4F1D090}"/>
              </a:ext>
            </a:extLst>
          </p:cNvPr>
          <p:cNvSpPr txBox="1"/>
          <p:nvPr/>
        </p:nvSpPr>
        <p:spPr>
          <a:xfrm>
            <a:off x="2694561" y="2723492"/>
            <a:ext cx="2023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male-MARE</a:t>
            </a:r>
            <a:endParaRPr lang="en-AE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DC90F8-7B5E-4511-8EF7-45130AD1FFB8}"/>
              </a:ext>
            </a:extLst>
          </p:cNvPr>
          <p:cNvSpPr txBox="1"/>
          <p:nvPr/>
        </p:nvSpPr>
        <p:spPr>
          <a:xfrm>
            <a:off x="2714017" y="3084411"/>
            <a:ext cx="25052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regola-LEGGE</a:t>
            </a:r>
            <a:endParaRPr lang="en-AE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C9F2B7-456A-0D3E-9053-BE5AD2EA87DE}"/>
              </a:ext>
            </a:extLst>
          </p:cNvPr>
          <p:cNvSpPr txBox="1"/>
          <p:nvPr/>
        </p:nvSpPr>
        <p:spPr>
          <a:xfrm>
            <a:off x="2843554" y="3444811"/>
            <a:ext cx="24424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manina-MANO</a:t>
            </a:r>
            <a:endParaRPr lang="en-AE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DCB382-94B3-944E-1A62-0BF7157D5CDB}"/>
              </a:ext>
            </a:extLst>
          </p:cNvPr>
          <p:cNvSpPr txBox="1"/>
          <p:nvPr/>
        </p:nvSpPr>
        <p:spPr>
          <a:xfrm>
            <a:off x="2289843" y="3818808"/>
            <a:ext cx="20659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agone-AGO</a:t>
            </a:r>
            <a:endParaRPr lang="en-AE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ED6560-E32C-C69E-9951-552A4DB1D3F2}"/>
              </a:ext>
            </a:extLst>
          </p:cNvPr>
          <p:cNvSpPr txBox="1"/>
          <p:nvPr/>
        </p:nvSpPr>
        <p:spPr>
          <a:xfrm>
            <a:off x="1821098" y="4582981"/>
            <a:ext cx="3042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chemeClr val="bg1">
                    <a:lumMod val="65000"/>
                  </a:schemeClr>
                </a:solidFill>
              </a:rPr>
              <a:t>tanca-TANCA</a:t>
            </a:r>
            <a:endParaRPr lang="en-AE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B58113-3005-A8D5-ABC5-E2D75E392C07}"/>
              </a:ext>
            </a:extLst>
          </p:cNvPr>
          <p:cNvSpPr txBox="1"/>
          <p:nvPr/>
        </p:nvSpPr>
        <p:spPr>
          <a:xfrm>
            <a:off x="2357940" y="2353105"/>
            <a:ext cx="17957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luce-LUCE</a:t>
            </a:r>
            <a:endParaRPr lang="en-AE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CF1B2E-E1EA-D3F4-E2AA-059884F9733B}"/>
              </a:ext>
            </a:extLst>
          </p:cNvPr>
          <p:cNvSpPr txBox="1"/>
          <p:nvPr/>
        </p:nvSpPr>
        <p:spPr>
          <a:xfrm>
            <a:off x="1837382" y="4958586"/>
            <a:ext cx="3042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chemeClr val="bg1">
                    <a:lumMod val="65000"/>
                  </a:schemeClr>
                </a:solidFill>
              </a:rPr>
              <a:t>pesce-FESCE</a:t>
            </a:r>
            <a:endParaRPr lang="en-AE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0101D5-484A-166A-1D15-57466097FDD8}"/>
              </a:ext>
            </a:extLst>
          </p:cNvPr>
          <p:cNvSpPr txBox="1"/>
          <p:nvPr/>
        </p:nvSpPr>
        <p:spPr>
          <a:xfrm>
            <a:off x="1821098" y="5323165"/>
            <a:ext cx="33754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400" dirty="0">
                <a:solidFill>
                  <a:schemeClr val="bg1">
                    <a:lumMod val="65000"/>
                  </a:schemeClr>
                </a:solidFill>
              </a:rPr>
              <a:t>ventosto-MAMMISTA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95680B-5DC6-9B1F-A30F-F8AF07BEC3AC}"/>
              </a:ext>
            </a:extLst>
          </p:cNvPr>
          <p:cNvSpPr txBox="1"/>
          <p:nvPr/>
        </p:nvSpPr>
        <p:spPr>
          <a:xfrm>
            <a:off x="8476241" y="2322472"/>
            <a:ext cx="5412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800" dirty="0"/>
              <a:t>✅</a:t>
            </a:r>
            <a:endParaRPr lang="en-A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B53FFC-6478-7C6E-81F8-485E044E5309}"/>
              </a:ext>
            </a:extLst>
          </p:cNvPr>
          <p:cNvSpPr txBox="1"/>
          <p:nvPr/>
        </p:nvSpPr>
        <p:spPr>
          <a:xfrm>
            <a:off x="8468238" y="3103867"/>
            <a:ext cx="5412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800" dirty="0"/>
              <a:t>✅</a:t>
            </a:r>
            <a:endParaRPr lang="en-AE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547760-9810-BAFC-6AF1-63463D8615DB}"/>
              </a:ext>
            </a:extLst>
          </p:cNvPr>
          <p:cNvSpPr txBox="1"/>
          <p:nvPr/>
        </p:nvSpPr>
        <p:spPr>
          <a:xfrm>
            <a:off x="7696405" y="1719368"/>
            <a:ext cx="208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non-</a:t>
            </a:r>
            <a:r>
              <a:rPr lang="it-IT" sz="2400" dirty="0" err="1"/>
              <a:t>masked</a:t>
            </a:r>
            <a:endParaRPr lang="en-AE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D038E2-56CD-19B9-1763-31C3E13C39F2}"/>
              </a:ext>
            </a:extLst>
          </p:cNvPr>
          <p:cNvSpPr txBox="1"/>
          <p:nvPr/>
        </p:nvSpPr>
        <p:spPr>
          <a:xfrm>
            <a:off x="8468236" y="2722346"/>
            <a:ext cx="5412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800" dirty="0"/>
              <a:t>❌</a:t>
            </a:r>
            <a:endParaRPr lang="en-AE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43AC0D-EDD2-BFFD-5922-4F82C5FEE246}"/>
              </a:ext>
            </a:extLst>
          </p:cNvPr>
          <p:cNvSpPr txBox="1"/>
          <p:nvPr/>
        </p:nvSpPr>
        <p:spPr>
          <a:xfrm>
            <a:off x="8464995" y="3470279"/>
            <a:ext cx="5412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800" dirty="0"/>
              <a:t>✅</a:t>
            </a:r>
            <a:endParaRPr lang="en-AE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CA8A1B-C8BD-5D46-7C26-A2E9B8A8E165}"/>
              </a:ext>
            </a:extLst>
          </p:cNvPr>
          <p:cNvSpPr txBox="1"/>
          <p:nvPr/>
        </p:nvSpPr>
        <p:spPr>
          <a:xfrm>
            <a:off x="8464993" y="3876698"/>
            <a:ext cx="5412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800" dirty="0"/>
              <a:t>❌</a:t>
            </a:r>
            <a:endParaRPr lang="en-A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2C0DF2-7C93-9BF1-BF74-DEA85CBBC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56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596026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/>
      <p:bldP spid="8" grpId="0"/>
      <p:bldP spid="10" grpId="0"/>
      <p:bldP spid="12" grpId="0"/>
      <p:bldP spid="14" grpId="0"/>
      <p:bldP spid="15" grpId="0"/>
      <p:bldP spid="16" grpId="0"/>
      <p:bldP spid="17" grpId="0"/>
      <p:bldP spid="19" grpId="0"/>
      <p:bldP spid="20" grpId="0"/>
      <p:bldP spid="21" grpId="0"/>
      <p:bldP spid="23" grpId="0"/>
      <p:bldP spid="24" grpId="0"/>
      <p:bldP spid="25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B932E2A-6C43-B46A-0571-E86F8CC24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E" dirty="0"/>
              <a:t>Le condizioni sperimentali </a:t>
            </a:r>
            <a:br>
              <a:rPr lang="en-AE" dirty="0"/>
            </a:br>
            <a:r>
              <a:rPr lang="en-AE" dirty="0"/>
              <a:t>del nostro esperimento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C22ADD-F174-C7C2-99C3-D44A2087D2E3}"/>
              </a:ext>
            </a:extLst>
          </p:cNvPr>
          <p:cNvSpPr txBox="1"/>
          <p:nvPr/>
        </p:nvSpPr>
        <p:spPr>
          <a:xfrm>
            <a:off x="630009" y="2358385"/>
            <a:ext cx="247311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chemeClr val="accent2">
                    <a:lumMod val="75000"/>
                  </a:schemeClr>
                </a:solidFill>
              </a:rPr>
              <a:t>identità</a:t>
            </a:r>
            <a:r>
              <a:rPr lang="it-IT" sz="2400" dirty="0"/>
              <a:t>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ortografia</a:t>
            </a:r>
            <a:r>
              <a:rPr lang="it-IT" sz="2400" i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rgbClr val="FFC000"/>
                </a:solidFill>
              </a:rPr>
              <a:t>semantica</a:t>
            </a:r>
            <a:r>
              <a:rPr lang="it-IT" sz="2400" i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rgbClr val="002060"/>
                </a:solidFill>
              </a:rPr>
              <a:t>morfologia</a:t>
            </a:r>
            <a:r>
              <a:rPr lang="it-IT" sz="2400" i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chemeClr val="accent1"/>
                </a:solidFill>
              </a:rPr>
              <a:t>opacità</a:t>
            </a:r>
            <a:r>
              <a:rPr lang="it-IT" sz="2400" i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i="1" dirty="0">
                <a:solidFill>
                  <a:schemeClr val="bg1">
                    <a:lumMod val="65000"/>
                  </a:schemeClr>
                </a:solidFill>
              </a:rPr>
              <a:t>non-parole: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9F3F3E-BF39-C8C8-1FA8-0CCBB4F1D090}"/>
              </a:ext>
            </a:extLst>
          </p:cNvPr>
          <p:cNvSpPr txBox="1"/>
          <p:nvPr/>
        </p:nvSpPr>
        <p:spPr>
          <a:xfrm>
            <a:off x="2694561" y="2723492"/>
            <a:ext cx="20233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male-MARE</a:t>
            </a:r>
            <a:endParaRPr lang="en-AE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DC90F8-7B5E-4511-8EF7-45130AD1FFB8}"/>
              </a:ext>
            </a:extLst>
          </p:cNvPr>
          <p:cNvSpPr txBox="1"/>
          <p:nvPr/>
        </p:nvSpPr>
        <p:spPr>
          <a:xfrm>
            <a:off x="2714017" y="3084411"/>
            <a:ext cx="25052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regola-LEGGE</a:t>
            </a:r>
            <a:endParaRPr lang="en-AE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C9F2B7-456A-0D3E-9053-BE5AD2EA87DE}"/>
              </a:ext>
            </a:extLst>
          </p:cNvPr>
          <p:cNvSpPr txBox="1"/>
          <p:nvPr/>
        </p:nvSpPr>
        <p:spPr>
          <a:xfrm>
            <a:off x="2843554" y="3444811"/>
            <a:ext cx="24424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manina-MANO</a:t>
            </a:r>
            <a:endParaRPr lang="en-AE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DCB382-94B3-944E-1A62-0BF7157D5CDB}"/>
              </a:ext>
            </a:extLst>
          </p:cNvPr>
          <p:cNvSpPr txBox="1"/>
          <p:nvPr/>
        </p:nvSpPr>
        <p:spPr>
          <a:xfrm>
            <a:off x="2289843" y="3818808"/>
            <a:ext cx="20659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agone-AGO</a:t>
            </a:r>
            <a:endParaRPr lang="en-AE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ED6560-E32C-C69E-9951-552A4DB1D3F2}"/>
              </a:ext>
            </a:extLst>
          </p:cNvPr>
          <p:cNvSpPr txBox="1"/>
          <p:nvPr/>
        </p:nvSpPr>
        <p:spPr>
          <a:xfrm>
            <a:off x="1821098" y="4582981"/>
            <a:ext cx="3042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chemeClr val="bg1">
                    <a:lumMod val="65000"/>
                  </a:schemeClr>
                </a:solidFill>
              </a:rPr>
              <a:t>tanca-TANCA</a:t>
            </a:r>
            <a:endParaRPr lang="en-AE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B58113-3005-A8D5-ABC5-E2D75E392C07}"/>
              </a:ext>
            </a:extLst>
          </p:cNvPr>
          <p:cNvSpPr txBox="1"/>
          <p:nvPr/>
        </p:nvSpPr>
        <p:spPr>
          <a:xfrm>
            <a:off x="2357940" y="2353105"/>
            <a:ext cx="179577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/>
              <a:t>luce-LUCE</a:t>
            </a:r>
            <a:endParaRPr lang="en-AE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CF1B2E-E1EA-D3F4-E2AA-059884F9733B}"/>
              </a:ext>
            </a:extLst>
          </p:cNvPr>
          <p:cNvSpPr txBox="1"/>
          <p:nvPr/>
        </p:nvSpPr>
        <p:spPr>
          <a:xfrm>
            <a:off x="1837382" y="4958586"/>
            <a:ext cx="3042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chemeClr val="bg1">
                    <a:lumMod val="65000"/>
                  </a:schemeClr>
                </a:solidFill>
              </a:rPr>
              <a:t>pesce-FESCE</a:t>
            </a:r>
            <a:endParaRPr lang="en-AE" sz="2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0101D5-484A-166A-1D15-57466097FDD8}"/>
              </a:ext>
            </a:extLst>
          </p:cNvPr>
          <p:cNvSpPr txBox="1"/>
          <p:nvPr/>
        </p:nvSpPr>
        <p:spPr>
          <a:xfrm>
            <a:off x="1821098" y="5323165"/>
            <a:ext cx="33754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400" dirty="0">
                <a:solidFill>
                  <a:schemeClr val="bg1">
                    <a:lumMod val="65000"/>
                  </a:schemeClr>
                </a:solidFill>
              </a:rPr>
              <a:t>ventosto-MAMMISTA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95680B-5DC6-9B1F-A30F-F8AF07BEC3AC}"/>
              </a:ext>
            </a:extLst>
          </p:cNvPr>
          <p:cNvSpPr txBox="1"/>
          <p:nvPr/>
        </p:nvSpPr>
        <p:spPr>
          <a:xfrm>
            <a:off x="8476241" y="2322472"/>
            <a:ext cx="5412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800" dirty="0"/>
              <a:t>✅</a:t>
            </a:r>
            <a:endParaRPr lang="en-A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B53FFC-6478-7C6E-81F8-485E044E5309}"/>
              </a:ext>
            </a:extLst>
          </p:cNvPr>
          <p:cNvSpPr txBox="1"/>
          <p:nvPr/>
        </p:nvSpPr>
        <p:spPr>
          <a:xfrm>
            <a:off x="8468238" y="3103867"/>
            <a:ext cx="5412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800" dirty="0"/>
              <a:t>✅</a:t>
            </a:r>
            <a:endParaRPr lang="en-AE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547760-9810-BAFC-6AF1-63463D8615DB}"/>
              </a:ext>
            </a:extLst>
          </p:cNvPr>
          <p:cNvSpPr txBox="1"/>
          <p:nvPr/>
        </p:nvSpPr>
        <p:spPr>
          <a:xfrm>
            <a:off x="7696405" y="1719368"/>
            <a:ext cx="208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non-</a:t>
            </a:r>
            <a:r>
              <a:rPr lang="it-IT" sz="2400" dirty="0" err="1"/>
              <a:t>masked</a:t>
            </a:r>
            <a:endParaRPr lang="en-AE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1D038E2-56CD-19B9-1763-31C3E13C39F2}"/>
              </a:ext>
            </a:extLst>
          </p:cNvPr>
          <p:cNvSpPr txBox="1"/>
          <p:nvPr/>
        </p:nvSpPr>
        <p:spPr>
          <a:xfrm>
            <a:off x="8468236" y="2722346"/>
            <a:ext cx="5412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800" dirty="0"/>
              <a:t>❌</a:t>
            </a:r>
            <a:endParaRPr lang="en-AE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43AC0D-EDD2-BFFD-5922-4F82C5FEE246}"/>
              </a:ext>
            </a:extLst>
          </p:cNvPr>
          <p:cNvSpPr txBox="1"/>
          <p:nvPr/>
        </p:nvSpPr>
        <p:spPr>
          <a:xfrm>
            <a:off x="8464995" y="3470279"/>
            <a:ext cx="5412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800" dirty="0"/>
              <a:t>✅</a:t>
            </a:r>
            <a:endParaRPr lang="en-AE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2CA8A1B-C8BD-5D46-7C26-A2E9B8A8E165}"/>
              </a:ext>
            </a:extLst>
          </p:cNvPr>
          <p:cNvSpPr txBox="1"/>
          <p:nvPr/>
        </p:nvSpPr>
        <p:spPr>
          <a:xfrm>
            <a:off x="8464993" y="3876698"/>
            <a:ext cx="5412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sz="2800" dirty="0"/>
              <a:t>❌</a:t>
            </a:r>
            <a:endParaRPr lang="en-A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EAF4E5-1FDC-541E-4A7A-BC3F317BA276}"/>
              </a:ext>
            </a:extLst>
          </p:cNvPr>
          <p:cNvSpPr txBox="1"/>
          <p:nvPr/>
        </p:nvSpPr>
        <p:spPr>
          <a:xfrm>
            <a:off x="10102382" y="1707212"/>
            <a:ext cx="13762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/>
              <a:t>masked</a:t>
            </a:r>
            <a:endParaRPr lang="en-AE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5C1841-083A-992A-87B6-682ADB0B8020}"/>
              </a:ext>
            </a:extLst>
          </p:cNvPr>
          <p:cNvSpPr txBox="1"/>
          <p:nvPr/>
        </p:nvSpPr>
        <p:spPr>
          <a:xfrm>
            <a:off x="10442850" y="2920829"/>
            <a:ext cx="695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???</a:t>
            </a:r>
            <a:endParaRPr lang="en-AE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A1F849-ED21-5E3F-80EB-AB542890D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57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0531402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Alcune considerazioni II"/>
          <p:cNvSpPr txBox="1">
            <a:spLocks noGrp="1"/>
          </p:cNvSpPr>
          <p:nvPr>
            <p:ph type="title"/>
          </p:nvPr>
        </p:nvSpPr>
        <p:spPr>
          <a:xfrm>
            <a:off x="742405" y="225788"/>
            <a:ext cx="10515600" cy="132556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/>
              <a:t>Prima di </a:t>
            </a:r>
            <a:r>
              <a:rPr lang="en-US" dirty="0" err="1"/>
              <a:t>interpretare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, </a:t>
            </a:r>
            <a:r>
              <a:rPr lang="en-US" dirty="0" err="1"/>
              <a:t>è</a:t>
            </a:r>
            <a:r>
              <a:rPr lang="en-US" dirty="0"/>
              <a:t> bene </a:t>
            </a:r>
            <a:r>
              <a:rPr lang="en-US" dirty="0" err="1"/>
              <a:t>ricordare</a:t>
            </a:r>
            <a:r>
              <a:rPr lang="en-US" dirty="0"/>
              <a:t> </a:t>
            </a:r>
            <a:r>
              <a:rPr lang="en-US" dirty="0" err="1"/>
              <a:t>che</a:t>
            </a:r>
            <a:endParaRPr dirty="0"/>
          </a:p>
        </p:txBody>
      </p:sp>
      <p:sp>
        <p:nvSpPr>
          <p:cNvPr id="801" name="Almeno tre variabili confondenti principali:…"/>
          <p:cNvSpPr txBox="1">
            <a:spLocks noGrp="1"/>
          </p:cNvSpPr>
          <p:nvPr>
            <p:ph type="body" idx="1"/>
          </p:nvPr>
        </p:nvSpPr>
        <p:spPr>
          <a:xfrm>
            <a:off x="332843" y="1703047"/>
            <a:ext cx="11526313" cy="4500046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975336">
              <a:lnSpc>
                <a:spcPct val="120000"/>
              </a:lnSpc>
              <a:spcBef>
                <a:spcPts val="950"/>
              </a:spcBef>
              <a:buClr>
                <a:srgbClr val="000000"/>
              </a:buClr>
              <a:buSzPct val="100000"/>
              <a:buNone/>
              <a:defRPr sz="5040"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Ci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sono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almeno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variabili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confondenti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da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tenere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in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considerazione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</a:p>
          <a:p>
            <a:pPr marL="457200" indent="-457200" defTabSz="975336">
              <a:lnSpc>
                <a:spcPct val="120000"/>
              </a:lnSpc>
              <a:spcBef>
                <a:spcPts val="950"/>
              </a:spcBef>
              <a:buClr>
                <a:srgbClr val="000000"/>
              </a:buClr>
              <a:buSzPct val="100000"/>
              <a:buFont typeface="+mj-lt"/>
              <a:buAutoNum type="arabicPeriod"/>
              <a:defRPr sz="5040"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il </a:t>
            </a:r>
            <a:r>
              <a:rPr lang="en-US" sz="24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campione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(=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numero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soggetti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è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veramente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limitato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 Per un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normale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esperimento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 priming, ne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servono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ALMENO 70-80! </a:t>
            </a:r>
          </a:p>
          <a:p>
            <a:pPr marL="457200" indent="-457200" defTabSz="975336">
              <a:lnSpc>
                <a:spcPct val="120000"/>
              </a:lnSpc>
              <a:spcBef>
                <a:spcPts val="950"/>
              </a:spcBef>
              <a:buClr>
                <a:srgbClr val="000000"/>
              </a:buClr>
              <a:buSzPct val="100000"/>
              <a:buFont typeface="+mj-lt"/>
              <a:buAutoNum type="arabicPeriod"/>
              <a:defRPr sz="5040"/>
            </a:pP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il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numero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 </a:t>
            </a:r>
            <a:r>
              <a:rPr lang="en-US" sz="2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trials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(in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questo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caso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le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coppie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 parole)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è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limitato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40. Per un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normale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esperimento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 priming,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servono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ALMENO 200 trials!</a:t>
            </a:r>
          </a:p>
          <a:p>
            <a:pPr marL="457200" indent="-457200" defTabSz="975336">
              <a:lnSpc>
                <a:spcPct val="120000"/>
              </a:lnSpc>
              <a:spcBef>
                <a:spcPts val="950"/>
              </a:spcBef>
              <a:buClr>
                <a:srgbClr val="000000"/>
              </a:buClr>
              <a:buSzPct val="100000"/>
              <a:buFont typeface="+mj-lt"/>
              <a:buAutoNum type="arabicPeriod"/>
              <a:defRPr sz="5040"/>
            </a:pP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Altre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variabili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confondenti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possibilmente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in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gioco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per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esempio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la  </a:t>
            </a:r>
            <a:r>
              <a:rPr lang="en-US" sz="24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frequenza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delle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parole,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così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come la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loro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lunghezza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ortografica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numero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lettere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 e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fonologica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numero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fonemi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), non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sono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state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controllate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marL="0" indent="0" defTabSz="975336">
              <a:lnSpc>
                <a:spcPct val="120000"/>
              </a:lnSpc>
              <a:spcBef>
                <a:spcPts val="950"/>
              </a:spcBef>
              <a:buClr>
                <a:srgbClr val="000000"/>
              </a:buClr>
              <a:buSzPct val="100000"/>
              <a:buNone/>
              <a:defRPr sz="5040"/>
            </a:pPr>
            <a:endParaRPr lang="en-US" sz="2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016CE3-6B14-2C8B-F1D6-EDCFD07C1FE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58</a:t>
            </a:fld>
            <a:endParaRPr lang="en-AE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0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0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1" grpId="0" build="p" bldLvl="5" animBg="1" advAuto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2" name="2D Column Chart"/>
          <p:cNvGraphicFramePr/>
          <p:nvPr>
            <p:extLst>
              <p:ext uri="{D42A27DB-BD31-4B8C-83A1-F6EECF244321}">
                <p14:modId xmlns:p14="http://schemas.microsoft.com/office/powerpoint/2010/main" val="282950297"/>
              </p:ext>
            </p:extLst>
          </p:nvPr>
        </p:nvGraphicFramePr>
        <p:xfrm>
          <a:off x="5836159" y="2402533"/>
          <a:ext cx="6273288" cy="38895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itle 6">
            <a:extLst>
              <a:ext uri="{FF2B5EF4-FFF2-40B4-BE49-F238E27FC236}">
                <a16:creationId xmlns:a16="http://schemas.microsoft.com/office/drawing/2014/main" id="{118CE833-2FF7-AABE-DA7C-4D91216BE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7443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AE" dirty="0"/>
              <a:t>I nostri risultati sono simili a quelli riportati in numerosi studi in altre lingue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3F11C0-5BBB-5E07-BC60-396718506A5A}"/>
              </a:ext>
            </a:extLst>
          </p:cNvPr>
          <p:cNvSpPr txBox="1"/>
          <p:nvPr/>
        </p:nvSpPr>
        <p:spPr>
          <a:xfrm>
            <a:off x="403697" y="2140964"/>
            <a:ext cx="529671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dirty="0"/>
              <a:t>Per esempio, in inglese (Rastle et al. 2004):</a:t>
            </a:r>
          </a:p>
          <a:p>
            <a:endParaRPr lang="en-A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>
                <a:solidFill>
                  <a:srgbClr val="002060"/>
                </a:solidFill>
              </a:rPr>
              <a:t>morfologia</a:t>
            </a:r>
            <a:r>
              <a:rPr lang="en-AE" dirty="0"/>
              <a:t>: driver-DRIVE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>
                <a:solidFill>
                  <a:schemeClr val="accent5">
                    <a:lumMod val="75000"/>
                  </a:schemeClr>
                </a:solidFill>
              </a:rPr>
              <a:t>opacità</a:t>
            </a:r>
            <a:r>
              <a:rPr lang="en-AE" dirty="0"/>
              <a:t>: brother-BROTH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ortografia</a:t>
            </a:r>
            <a:r>
              <a:rPr lang="en-AE" dirty="0"/>
              <a:t>: brothel-BROTH</a:t>
            </a:r>
          </a:p>
          <a:p>
            <a:endParaRPr lang="en-AE" dirty="0"/>
          </a:p>
          <a:p>
            <a:endParaRPr lang="en-AE" dirty="0"/>
          </a:p>
          <a:p>
            <a:r>
              <a:rPr lang="en-AE" dirty="0"/>
              <a:t>...e cosi in altre lingue: francese, spagnolo, arabo, ebraico, tagalog,...</a:t>
            </a:r>
          </a:p>
          <a:p>
            <a:endParaRPr lang="en-AE" dirty="0"/>
          </a:p>
          <a:p>
            <a:r>
              <a:rPr lang="en-AE" dirty="0"/>
              <a:t>Cosa ci dicono questi risultati?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765AFB-EC7D-5D34-47C3-A49CE8AA853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59</a:t>
            </a:fld>
            <a:endParaRPr lang="en-AE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2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22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22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22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22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22" grpId="0">
        <p:bldSub>
          <a:bldChart bld="seriesEl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La parola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EC68E-2B71-247C-E6C6-B1AFEE63A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6</a:t>
            </a:fld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F6E878-D5BC-D592-2DE1-9559F2E28932}"/>
              </a:ext>
            </a:extLst>
          </p:cNvPr>
          <p:cNvSpPr txBox="1"/>
          <p:nvPr/>
        </p:nvSpPr>
        <p:spPr>
          <a:xfrm>
            <a:off x="2090737" y="1429078"/>
            <a:ext cx="1592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>
                <a:solidFill>
                  <a:schemeClr val="accent5">
                    <a:lumMod val="75000"/>
                  </a:schemeClr>
                </a:solidFill>
              </a:rPr>
              <a:t>suono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A1A67-A1E6-2BA0-A7E3-7C3E61761625}"/>
              </a:ext>
            </a:extLst>
          </p:cNvPr>
          <p:cNvSpPr txBox="1"/>
          <p:nvPr/>
        </p:nvSpPr>
        <p:spPr>
          <a:xfrm>
            <a:off x="8123237" y="1429078"/>
            <a:ext cx="2455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>
                <a:solidFill>
                  <a:schemeClr val="accent6"/>
                </a:solidFill>
              </a:rPr>
              <a:t>significato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BD6C15-1035-0F2E-C627-A484CE2463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915" t="-288" r="2915" b="288"/>
          <a:stretch/>
        </p:blipFill>
        <p:spPr>
          <a:xfrm>
            <a:off x="926517" y="1939598"/>
            <a:ext cx="3920702" cy="441675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3CFDAAE-2752-7380-B990-96AC87DF560F}"/>
              </a:ext>
            </a:extLst>
          </p:cNvPr>
          <p:cNvSpPr txBox="1">
            <a:spLocks/>
          </p:cNvSpPr>
          <p:nvPr/>
        </p:nvSpPr>
        <p:spPr>
          <a:xfrm>
            <a:off x="7681118" y="3124202"/>
            <a:ext cx="33401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Verdana" panose="020B060403050404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it-IT" sz="8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2609735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2" name="2D Column Chart"/>
          <p:cNvGraphicFramePr/>
          <p:nvPr>
            <p:extLst>
              <p:ext uri="{D42A27DB-BD31-4B8C-83A1-F6EECF244321}">
                <p14:modId xmlns:p14="http://schemas.microsoft.com/office/powerpoint/2010/main" val="2518645523"/>
              </p:ext>
            </p:extLst>
          </p:nvPr>
        </p:nvGraphicFramePr>
        <p:xfrm>
          <a:off x="6050103" y="2427247"/>
          <a:ext cx="5960603" cy="38895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itle 6">
            <a:extLst>
              <a:ext uri="{FF2B5EF4-FFF2-40B4-BE49-F238E27FC236}">
                <a16:creationId xmlns:a16="http://schemas.microsoft.com/office/drawing/2014/main" id="{118CE833-2FF7-AABE-DA7C-4D91216BE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7443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AE" dirty="0"/>
              <a:t>I nostri risultati sono simili a quelli riportati in numerosi studi in altre lingue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3F11C0-5BBB-5E07-BC60-396718506A5A}"/>
              </a:ext>
            </a:extLst>
          </p:cNvPr>
          <p:cNvSpPr txBox="1"/>
          <p:nvPr/>
        </p:nvSpPr>
        <p:spPr>
          <a:xfrm>
            <a:off x="403697" y="2140964"/>
            <a:ext cx="529671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E" dirty="0"/>
              <a:t>Per esempio, in inglese (Rastle et al. 2004):</a:t>
            </a:r>
          </a:p>
          <a:p>
            <a:endParaRPr lang="en-A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>
                <a:solidFill>
                  <a:srgbClr val="002060"/>
                </a:solidFill>
              </a:rPr>
              <a:t>morfologia</a:t>
            </a:r>
            <a:r>
              <a:rPr lang="en-AE" dirty="0"/>
              <a:t>: driver-DRIVE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>
                <a:solidFill>
                  <a:schemeClr val="accent5">
                    <a:lumMod val="75000"/>
                  </a:schemeClr>
                </a:solidFill>
              </a:rPr>
              <a:t>opacità</a:t>
            </a:r>
            <a:r>
              <a:rPr lang="en-AE" dirty="0"/>
              <a:t>: brother-BROTH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E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ortografia</a:t>
            </a:r>
            <a:r>
              <a:rPr lang="en-AE" dirty="0"/>
              <a:t>: brothel-BROTH</a:t>
            </a:r>
          </a:p>
          <a:p>
            <a:endParaRPr lang="en-AE" dirty="0"/>
          </a:p>
          <a:p>
            <a:endParaRPr lang="en-AE" dirty="0"/>
          </a:p>
          <a:p>
            <a:r>
              <a:rPr lang="en-AE" dirty="0"/>
              <a:t>...e cosi in altre lingue: francese, spagnolo, arabo, ebraico, tagalog,...</a:t>
            </a:r>
          </a:p>
          <a:p>
            <a:endParaRPr lang="en-AE" dirty="0"/>
          </a:p>
          <a:p>
            <a:r>
              <a:rPr lang="en-AE" dirty="0"/>
              <a:t>Cosa ci dicono questi risultati?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342890A-DC45-73A3-B315-C330692EF96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60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727901781"/>
      </p:ext>
    </p:extLst>
  </p:cSld>
  <p:clrMapOvr>
    <a:masterClrMapping/>
  </p:clrMapOvr>
  <p:transition spd="med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>
            <a:extLst>
              <a:ext uri="{FF2B5EF4-FFF2-40B4-BE49-F238E27FC236}">
                <a16:creationId xmlns:a16="http://schemas.microsoft.com/office/drawing/2014/main" id="{118CE833-2FF7-AABE-DA7C-4D91216BE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7443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AE" dirty="0"/>
              <a:t>I nostri risultati sono simili a quelli riportati in numerosi studi in altre lingue</a:t>
            </a:r>
          </a:p>
        </p:txBody>
      </p:sp>
      <p:sp>
        <p:nvSpPr>
          <p:cNvPr id="2" name="le parole prime driver e brother velocizzano il riconoscimento delle rispettive parole TARGET.…">
            <a:extLst>
              <a:ext uri="{FF2B5EF4-FFF2-40B4-BE49-F238E27FC236}">
                <a16:creationId xmlns:a16="http://schemas.microsoft.com/office/drawing/2014/main" id="{9317F488-9D47-B09D-30DB-60D4ABF1934E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384293" y="2136128"/>
            <a:ext cx="5665810" cy="2192681"/>
          </a:xfrm>
          <a:prstGeom prst="rect">
            <a:avLst/>
          </a:prstGeom>
        </p:spPr>
        <p:txBody>
          <a:bodyPr vert="horz" lIns="19050" tIns="19050" rIns="19050" bIns="19050" rtlCol="0" anchor="ctr">
            <a:normAutofit fontScale="47500" lnSpcReduction="20000"/>
          </a:bodyPr>
          <a:lstStyle/>
          <a:p>
            <a:pPr marL="183515" indent="-167323" defTabSz="350838">
              <a:lnSpc>
                <a:spcPct val="120000"/>
              </a:lnSpc>
              <a:spcBef>
                <a:spcPts val="2600"/>
              </a:spcBef>
              <a:buSzPct val="69000"/>
              <a:defRPr sz="4250" i="1"/>
            </a:pP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 parole prime 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driver 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 </a:t>
            </a:r>
            <a:r>
              <a:rPr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brother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velocizzano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il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riconoscimento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delle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rispettive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parole </a:t>
            </a:r>
            <a:r>
              <a:rPr lang="en-US"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target 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DRIVE, BROTH.</a:t>
            </a:r>
            <a:endParaRPr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183515" indent="-167323" defTabSz="350838">
              <a:lnSpc>
                <a:spcPct val="120000"/>
              </a:lnSpc>
              <a:spcBef>
                <a:spcPts val="2600"/>
              </a:spcBef>
              <a:buSzPct val="69000"/>
              <a:defRPr sz="4250" i="1"/>
            </a:pPr>
            <a:r>
              <a:rPr b="1"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 parole </a:t>
            </a:r>
            <a:r>
              <a:rPr b="1"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vengono</a:t>
            </a:r>
            <a:r>
              <a:rPr b="1"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b="1"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decomposte</a:t>
            </a:r>
            <a:r>
              <a:rPr b="1"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b="1"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ancora</a:t>
            </a:r>
            <a:r>
              <a:rPr lang="en-US" b="1"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b="1"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nela Text Bold"/>
              </a:rPr>
              <a:t>prima </a:t>
            </a:r>
            <a:r>
              <a:rPr b="1"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 </a:t>
            </a:r>
            <a:r>
              <a:rPr b="1"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essere</a:t>
            </a:r>
            <a:r>
              <a:rPr b="1"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b="1" i="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riconosciute</a:t>
            </a:r>
            <a:r>
              <a:rPr i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688343-5681-4EC5-F6FC-C4819B84B3DF}"/>
              </a:ext>
            </a:extLst>
          </p:cNvPr>
          <p:cNvSpPr txBox="1"/>
          <p:nvPr/>
        </p:nvSpPr>
        <p:spPr>
          <a:xfrm>
            <a:off x="1033401" y="4491828"/>
            <a:ext cx="40256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brother = broth + er ???</a:t>
            </a:r>
          </a:p>
          <a:p>
            <a:endParaRPr lang="en-US" sz="2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assetto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= asse + </a:t>
            </a:r>
            <a:r>
              <a:rPr lang="en-US" sz="24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etto</a:t>
            </a:r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??</a:t>
            </a:r>
            <a:endParaRPr lang="en-AE" sz="2400" dirty="0"/>
          </a:p>
        </p:txBody>
      </p:sp>
      <p:graphicFrame>
        <p:nvGraphicFramePr>
          <p:cNvPr id="3" name="2D Column Chart">
            <a:extLst>
              <a:ext uri="{FF2B5EF4-FFF2-40B4-BE49-F238E27FC236}">
                <a16:creationId xmlns:a16="http://schemas.microsoft.com/office/drawing/2014/main" id="{671E8857-E261-BA05-9415-CC6209A41C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24882366"/>
              </p:ext>
            </p:extLst>
          </p:nvPr>
        </p:nvGraphicFramePr>
        <p:xfrm>
          <a:off x="6050103" y="2427247"/>
          <a:ext cx="5960603" cy="38895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C13D3-3452-7EC4-49BB-52D7A8B30D2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61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434995323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bldLvl="5" advAuto="0"/>
      <p:bldP spid="5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375896"/>
            <a:ext cx="11644008" cy="1325563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Il priming morfologico </a:t>
            </a:r>
            <a:br>
              <a:rPr lang="it-IT" dirty="0"/>
            </a:br>
            <a:r>
              <a:rPr lang="it-IT" dirty="0"/>
              <a:t>nel nostro activation model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92408A-AF52-6558-6FBB-15DD492D912B}"/>
              </a:ext>
            </a:extLst>
          </p:cNvPr>
          <p:cNvCxnSpPr/>
          <p:nvPr/>
        </p:nvCxnSpPr>
        <p:spPr>
          <a:xfrm>
            <a:off x="1014761" y="1971391"/>
            <a:ext cx="0" cy="3891776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7439380-C92D-A738-6BBD-6A68BF88B8B7}"/>
              </a:ext>
            </a:extLst>
          </p:cNvPr>
          <p:cNvCxnSpPr>
            <a:cxnSpLocks/>
          </p:cNvCxnSpPr>
          <p:nvPr/>
        </p:nvCxnSpPr>
        <p:spPr>
          <a:xfrm flipH="1">
            <a:off x="1014761" y="5857212"/>
            <a:ext cx="5276036" cy="5955"/>
          </a:xfrm>
          <a:prstGeom prst="line">
            <a:avLst/>
          </a:prstGeom>
          <a:ln w="19050">
            <a:solidFill>
              <a:schemeClr val="tx1"/>
            </a:solidFill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0357361-8782-B9A2-E0D4-0B33D90E23FD}"/>
              </a:ext>
            </a:extLst>
          </p:cNvPr>
          <p:cNvSpPr txBox="1"/>
          <p:nvPr/>
        </p:nvSpPr>
        <p:spPr>
          <a:xfrm>
            <a:off x="0" y="1758126"/>
            <a:ext cx="12795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activation (</a:t>
            </a:r>
            <a:r>
              <a:rPr lang="el-GR" sz="1100" dirty="0"/>
              <a:t>μ</a:t>
            </a:r>
            <a:r>
              <a:rPr lang="it-IT" sz="1100" dirty="0"/>
              <a:t>V)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00F8085-CCE6-C404-BE46-176799CF4608}"/>
              </a:ext>
            </a:extLst>
          </p:cNvPr>
          <p:cNvCxnSpPr>
            <a:cxnSpLocks/>
          </p:cNvCxnSpPr>
          <p:nvPr/>
        </p:nvCxnSpPr>
        <p:spPr>
          <a:xfrm flipH="1">
            <a:off x="992459" y="2947531"/>
            <a:ext cx="5063009" cy="12602"/>
          </a:xfrm>
          <a:prstGeom prst="line">
            <a:avLst/>
          </a:prstGeom>
          <a:ln w="1905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C00C827-4C6F-4ED2-8DB0-76A82653A1FD}"/>
              </a:ext>
            </a:extLst>
          </p:cNvPr>
          <p:cNvSpPr txBox="1"/>
          <p:nvPr/>
        </p:nvSpPr>
        <p:spPr>
          <a:xfrm>
            <a:off x="5548547" y="5898811"/>
            <a:ext cx="1094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time (</a:t>
            </a:r>
            <a:r>
              <a:rPr lang="en-US" sz="1200" dirty="0" err="1"/>
              <a:t>ms</a:t>
            </a:r>
            <a:r>
              <a:rPr lang="en-US" sz="1200" dirty="0"/>
              <a:t>)</a:t>
            </a:r>
            <a:endParaRPr lang="it-IT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6EA285F-1243-2381-C5A7-5D7CCB649A47}"/>
              </a:ext>
            </a:extLst>
          </p:cNvPr>
          <p:cNvSpPr txBox="1"/>
          <p:nvPr/>
        </p:nvSpPr>
        <p:spPr>
          <a:xfrm>
            <a:off x="381059" y="3858522"/>
            <a:ext cx="7244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002060"/>
                </a:solidFill>
              </a:rPr>
              <a:t>driver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2245C2-50FF-4AAA-C733-D6FFFBCF3DE2}"/>
              </a:ext>
            </a:extLst>
          </p:cNvPr>
          <p:cNvSpPr txBox="1"/>
          <p:nvPr/>
        </p:nvSpPr>
        <p:spPr>
          <a:xfrm>
            <a:off x="328916" y="4006848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 err="1">
                <a:solidFill>
                  <a:schemeClr val="accent5">
                    <a:lumMod val="75000"/>
                  </a:schemeClr>
                </a:solidFill>
              </a:rPr>
              <a:t>brother</a:t>
            </a:r>
            <a:endParaRPr lang="it-IT" sz="11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C8AF55D-3ACF-AB00-D10A-9ACC2A60A8D3}"/>
              </a:ext>
            </a:extLst>
          </p:cNvPr>
          <p:cNvSpPr txBox="1"/>
          <p:nvPr/>
        </p:nvSpPr>
        <p:spPr>
          <a:xfrm>
            <a:off x="739528" y="5884152"/>
            <a:ext cx="4183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0</a:t>
            </a:r>
            <a:endParaRPr lang="it-IT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A7F3B74-236A-D9BE-96CF-45934C132E9F}"/>
              </a:ext>
            </a:extLst>
          </p:cNvPr>
          <p:cNvSpPr txBox="1"/>
          <p:nvPr/>
        </p:nvSpPr>
        <p:spPr>
          <a:xfrm>
            <a:off x="1744870" y="5997397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002060"/>
                </a:solidFill>
              </a:rPr>
              <a:t>DRIVE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F86EE02-EC12-9FF0-C0D0-7D67E7D1CBEA}"/>
              </a:ext>
            </a:extLst>
          </p:cNvPr>
          <p:cNvCxnSpPr/>
          <p:nvPr/>
        </p:nvCxnSpPr>
        <p:spPr>
          <a:xfrm>
            <a:off x="2118128" y="5792057"/>
            <a:ext cx="0" cy="942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E0B8D17-F2F9-0AFD-5599-CBF1B4A7A603}"/>
              </a:ext>
            </a:extLst>
          </p:cNvPr>
          <p:cNvSpPr txBox="1"/>
          <p:nvPr/>
        </p:nvSpPr>
        <p:spPr>
          <a:xfrm>
            <a:off x="1746665" y="5840000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/>
              <a:t>33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9E0352-7722-DF94-C3CF-DCE59E190968}"/>
              </a:ext>
            </a:extLst>
          </p:cNvPr>
          <p:cNvCxnSpPr>
            <a:cxnSpLocks/>
          </p:cNvCxnSpPr>
          <p:nvPr/>
        </p:nvCxnSpPr>
        <p:spPr>
          <a:xfrm>
            <a:off x="4028885" y="2960133"/>
            <a:ext cx="0" cy="2903034"/>
          </a:xfrm>
          <a:prstGeom prst="line">
            <a:avLst/>
          </a:prstGeom>
          <a:ln w="12700">
            <a:solidFill>
              <a:schemeClr val="accent5">
                <a:lumMod val="40000"/>
                <a:lumOff val="6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04402CE-C16D-72F8-F2B1-C20EE54BF4A0}"/>
              </a:ext>
            </a:extLst>
          </p:cNvPr>
          <p:cNvCxnSpPr>
            <a:cxnSpLocks/>
          </p:cNvCxnSpPr>
          <p:nvPr/>
        </p:nvCxnSpPr>
        <p:spPr>
          <a:xfrm>
            <a:off x="3323592" y="2963297"/>
            <a:ext cx="0" cy="2903034"/>
          </a:xfrm>
          <a:prstGeom prst="line">
            <a:avLst/>
          </a:prstGeom>
          <a:ln w="12700">
            <a:solidFill>
              <a:srgbClr val="00206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73231E4-265B-3B06-8C1C-50EEAD83F696}"/>
              </a:ext>
            </a:extLst>
          </p:cNvPr>
          <p:cNvSpPr txBox="1"/>
          <p:nvPr/>
        </p:nvSpPr>
        <p:spPr>
          <a:xfrm>
            <a:off x="3021821" y="5858465"/>
            <a:ext cx="4514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rgbClr val="002060"/>
                </a:solidFill>
              </a:rPr>
              <a:t>570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2F15CC-E9AE-96F1-9D72-1CB41124CD28}"/>
              </a:ext>
            </a:extLst>
          </p:cNvPr>
          <p:cNvSpPr txBox="1"/>
          <p:nvPr/>
        </p:nvSpPr>
        <p:spPr>
          <a:xfrm>
            <a:off x="3653257" y="5850599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635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B34B80C-A8DD-33E3-98B3-E16B79966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719" y="6127941"/>
            <a:ext cx="815855" cy="633319"/>
          </a:xfrm>
          <a:prstGeom prst="rect">
            <a:avLst/>
          </a:prstGeom>
        </p:spPr>
      </p:pic>
      <p:sp>
        <p:nvSpPr>
          <p:cNvPr id="22" name="Freeform 21">
            <a:extLst>
              <a:ext uri="{FF2B5EF4-FFF2-40B4-BE49-F238E27FC236}">
                <a16:creationId xmlns:a16="http://schemas.microsoft.com/office/drawing/2014/main" id="{A9AB9A29-8E1B-9C77-4BCE-05A3ADCAC56C}"/>
              </a:ext>
            </a:extLst>
          </p:cNvPr>
          <p:cNvSpPr/>
          <p:nvPr/>
        </p:nvSpPr>
        <p:spPr>
          <a:xfrm>
            <a:off x="1020278" y="2616093"/>
            <a:ext cx="4966636" cy="1415457"/>
          </a:xfrm>
          <a:custGeom>
            <a:avLst/>
            <a:gdLst>
              <a:gd name="connsiteX0" fmla="*/ 0 w 4966636"/>
              <a:gd name="connsiteY0" fmla="*/ 1415457 h 1415457"/>
              <a:gd name="connsiteX1" fmla="*/ 654518 w 4966636"/>
              <a:gd name="connsiteY1" fmla="*/ 116046 h 1415457"/>
              <a:gd name="connsiteX2" fmla="*/ 1568918 w 4966636"/>
              <a:gd name="connsiteY2" fmla="*/ 886067 h 1415457"/>
              <a:gd name="connsiteX3" fmla="*/ 3003082 w 4966636"/>
              <a:gd name="connsiteY3" fmla="*/ 543 h 1415457"/>
              <a:gd name="connsiteX4" fmla="*/ 4966636 w 4966636"/>
              <a:gd name="connsiteY4" fmla="*/ 1040072 h 1415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66636" h="1415457">
                <a:moveTo>
                  <a:pt x="0" y="1415457"/>
                </a:moveTo>
                <a:cubicBezTo>
                  <a:pt x="196516" y="809867"/>
                  <a:pt x="393032" y="204278"/>
                  <a:pt x="654518" y="116046"/>
                </a:cubicBezTo>
                <a:cubicBezTo>
                  <a:pt x="916004" y="27814"/>
                  <a:pt x="1177491" y="905317"/>
                  <a:pt x="1568918" y="886067"/>
                </a:cubicBezTo>
                <a:cubicBezTo>
                  <a:pt x="1960345" y="866816"/>
                  <a:pt x="2436796" y="-25125"/>
                  <a:pt x="3003082" y="543"/>
                </a:cubicBezTo>
                <a:cubicBezTo>
                  <a:pt x="3569368" y="26210"/>
                  <a:pt x="4268002" y="533141"/>
                  <a:pt x="4966636" y="1040072"/>
                </a:cubicBezTo>
              </a:path>
            </a:pathLst>
          </a:custGeom>
          <a:noFill/>
          <a:ln w="19050">
            <a:solidFill>
              <a:srgbClr val="002060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62F4E8-31A0-6D93-95B3-0AD513970A91}"/>
              </a:ext>
            </a:extLst>
          </p:cNvPr>
          <p:cNvSpPr txBox="1"/>
          <p:nvPr/>
        </p:nvSpPr>
        <p:spPr>
          <a:xfrm rot="17558652">
            <a:off x="861854" y="3305873"/>
            <a:ext cx="54743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>
                <a:solidFill>
                  <a:srgbClr val="002060"/>
                </a:solidFill>
              </a:rPr>
              <a:t>drive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A589A9-D65C-7842-4894-F3092DAFE47E}"/>
              </a:ext>
            </a:extLst>
          </p:cNvPr>
          <p:cNvSpPr txBox="1"/>
          <p:nvPr/>
        </p:nvSpPr>
        <p:spPr>
          <a:xfrm rot="17629810">
            <a:off x="1062154" y="2955947"/>
            <a:ext cx="3950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 err="1">
                <a:solidFill>
                  <a:srgbClr val="002060"/>
                </a:solidFill>
              </a:rPr>
              <a:t>er</a:t>
            </a:r>
            <a:endParaRPr lang="it-IT" sz="900" dirty="0">
              <a:solidFill>
                <a:srgbClr val="002060"/>
              </a:solidFill>
            </a:endParaRP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304B57F-49B3-BF72-B862-F60C4F56D687}"/>
              </a:ext>
            </a:extLst>
          </p:cNvPr>
          <p:cNvSpPr/>
          <p:nvPr/>
        </p:nvSpPr>
        <p:spPr>
          <a:xfrm>
            <a:off x="1014553" y="2727242"/>
            <a:ext cx="4966636" cy="1415457"/>
          </a:xfrm>
          <a:custGeom>
            <a:avLst/>
            <a:gdLst>
              <a:gd name="connsiteX0" fmla="*/ 0 w 4966636"/>
              <a:gd name="connsiteY0" fmla="*/ 1415457 h 1415457"/>
              <a:gd name="connsiteX1" fmla="*/ 654518 w 4966636"/>
              <a:gd name="connsiteY1" fmla="*/ 116046 h 1415457"/>
              <a:gd name="connsiteX2" fmla="*/ 1568918 w 4966636"/>
              <a:gd name="connsiteY2" fmla="*/ 886067 h 1415457"/>
              <a:gd name="connsiteX3" fmla="*/ 3003082 w 4966636"/>
              <a:gd name="connsiteY3" fmla="*/ 543 h 1415457"/>
              <a:gd name="connsiteX4" fmla="*/ 4966636 w 4966636"/>
              <a:gd name="connsiteY4" fmla="*/ 1040072 h 1415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66636" h="1415457">
                <a:moveTo>
                  <a:pt x="0" y="1415457"/>
                </a:moveTo>
                <a:cubicBezTo>
                  <a:pt x="196516" y="809867"/>
                  <a:pt x="393032" y="204278"/>
                  <a:pt x="654518" y="116046"/>
                </a:cubicBezTo>
                <a:cubicBezTo>
                  <a:pt x="916004" y="27814"/>
                  <a:pt x="1177491" y="905317"/>
                  <a:pt x="1568918" y="886067"/>
                </a:cubicBezTo>
                <a:cubicBezTo>
                  <a:pt x="1960345" y="866816"/>
                  <a:pt x="2436796" y="-25125"/>
                  <a:pt x="3003082" y="543"/>
                </a:cubicBezTo>
                <a:cubicBezTo>
                  <a:pt x="3569368" y="26210"/>
                  <a:pt x="4268002" y="533141"/>
                  <a:pt x="4966636" y="1040072"/>
                </a:cubicBezTo>
              </a:path>
            </a:pathLst>
          </a:custGeom>
          <a:noFill/>
          <a:ln w="19050">
            <a:solidFill>
              <a:srgbClr val="0070C0"/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C042D59-BE10-70E4-50BB-3CB986563847}"/>
              </a:ext>
            </a:extLst>
          </p:cNvPr>
          <p:cNvSpPr txBox="1"/>
          <p:nvPr/>
        </p:nvSpPr>
        <p:spPr>
          <a:xfrm rot="17558652">
            <a:off x="993629" y="3492648"/>
            <a:ext cx="54743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 err="1">
                <a:solidFill>
                  <a:schemeClr val="accent5">
                    <a:lumMod val="75000"/>
                  </a:schemeClr>
                </a:solidFill>
              </a:rPr>
              <a:t>broth</a:t>
            </a:r>
            <a:endParaRPr lang="it-IT" sz="9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DA89E57-58CF-714B-4017-A57F6037A401}"/>
              </a:ext>
            </a:extLst>
          </p:cNvPr>
          <p:cNvSpPr txBox="1"/>
          <p:nvPr/>
        </p:nvSpPr>
        <p:spPr>
          <a:xfrm rot="17629810">
            <a:off x="1193929" y="3142722"/>
            <a:ext cx="3950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 err="1">
                <a:solidFill>
                  <a:schemeClr val="accent5">
                    <a:lumMod val="75000"/>
                  </a:schemeClr>
                </a:solidFill>
              </a:rPr>
              <a:t>er</a:t>
            </a:r>
            <a:endParaRPr lang="it-IT" sz="9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99F3D1-12D2-E570-8E08-AF1BC22E5A4A}"/>
              </a:ext>
            </a:extLst>
          </p:cNvPr>
          <p:cNvSpPr txBox="1"/>
          <p:nvPr/>
        </p:nvSpPr>
        <p:spPr>
          <a:xfrm>
            <a:off x="1746019" y="6149797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5">
                    <a:lumMod val="75000"/>
                  </a:schemeClr>
                </a:solidFill>
              </a:rPr>
              <a:t>BROTH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8981F94-2531-95F1-93FA-1EE33B51F0AE}"/>
              </a:ext>
            </a:extLst>
          </p:cNvPr>
          <p:cNvSpPr txBox="1"/>
          <p:nvPr/>
        </p:nvSpPr>
        <p:spPr>
          <a:xfrm>
            <a:off x="1737995" y="6300319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BROTH</a:t>
            </a:r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8184CAB3-8C49-2648-CA15-3858F45861E1}"/>
              </a:ext>
            </a:extLst>
          </p:cNvPr>
          <p:cNvSpPr/>
          <p:nvPr/>
        </p:nvSpPr>
        <p:spPr>
          <a:xfrm>
            <a:off x="992460" y="2698644"/>
            <a:ext cx="5103540" cy="1708212"/>
          </a:xfrm>
          <a:custGeom>
            <a:avLst/>
            <a:gdLst>
              <a:gd name="connsiteX0" fmla="*/ 30760 w 5070273"/>
              <a:gd name="connsiteY0" fmla="*/ 1563973 h 1708212"/>
              <a:gd name="connsiteX1" fmla="*/ 92637 w 5070273"/>
              <a:gd name="connsiteY1" fmla="*/ 1570848 h 1708212"/>
              <a:gd name="connsiteX2" fmla="*/ 807656 w 5070273"/>
              <a:gd name="connsiteY2" fmla="*/ 120183 h 1708212"/>
              <a:gd name="connsiteX3" fmla="*/ 1893936 w 5070273"/>
              <a:gd name="connsiteY3" fmla="*/ 1502096 h 1708212"/>
              <a:gd name="connsiteX4" fmla="*/ 3413352 w 5070273"/>
              <a:gd name="connsiteY4" fmla="*/ 17055 h 1708212"/>
              <a:gd name="connsiteX5" fmla="*/ 5070273 w 5070273"/>
              <a:gd name="connsiteY5" fmla="*/ 828327 h 170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70273" h="1708212">
                <a:moveTo>
                  <a:pt x="30760" y="1563973"/>
                </a:moveTo>
                <a:cubicBezTo>
                  <a:pt x="-3043" y="1687726"/>
                  <a:pt x="-36846" y="1811480"/>
                  <a:pt x="92637" y="1570848"/>
                </a:cubicBezTo>
                <a:cubicBezTo>
                  <a:pt x="222120" y="1330216"/>
                  <a:pt x="507440" y="131642"/>
                  <a:pt x="807656" y="120183"/>
                </a:cubicBezTo>
                <a:cubicBezTo>
                  <a:pt x="1107872" y="108724"/>
                  <a:pt x="1459653" y="1519284"/>
                  <a:pt x="1893936" y="1502096"/>
                </a:cubicBezTo>
                <a:cubicBezTo>
                  <a:pt x="2328219" y="1484908"/>
                  <a:pt x="2883963" y="129350"/>
                  <a:pt x="3413352" y="17055"/>
                </a:cubicBezTo>
                <a:cubicBezTo>
                  <a:pt x="3942742" y="-95240"/>
                  <a:pt x="4506507" y="366543"/>
                  <a:pt x="5070273" y="828327"/>
                </a:cubicBezTo>
              </a:path>
            </a:pathLst>
          </a:custGeom>
          <a:noFill/>
          <a:ln>
            <a:solidFill>
              <a:schemeClr val="accent5">
                <a:lumMod val="40000"/>
                <a:lumOff val="60000"/>
              </a:schemeClr>
            </a:solidFill>
            <a:head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24917E6-272F-BBA3-36E0-C980F2C34385}"/>
              </a:ext>
            </a:extLst>
          </p:cNvPr>
          <p:cNvSpPr txBox="1"/>
          <p:nvPr/>
        </p:nvSpPr>
        <p:spPr>
          <a:xfrm rot="17558652">
            <a:off x="1063568" y="3593520"/>
            <a:ext cx="6591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900" dirty="0" err="1">
                <a:solidFill>
                  <a:schemeClr val="accent5">
                    <a:lumMod val="40000"/>
                    <a:lumOff val="60000"/>
                  </a:schemeClr>
                </a:solidFill>
              </a:rPr>
              <a:t>brothel</a:t>
            </a:r>
            <a:endParaRPr lang="it-IT" sz="9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EFE73E-990A-037B-6CFE-5AA8DD25221C}"/>
              </a:ext>
            </a:extLst>
          </p:cNvPr>
          <p:cNvCxnSpPr>
            <a:cxnSpLocks/>
          </p:cNvCxnSpPr>
          <p:nvPr/>
        </p:nvCxnSpPr>
        <p:spPr>
          <a:xfrm>
            <a:off x="3466266" y="2947531"/>
            <a:ext cx="0" cy="2903034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4D4FBC1-6CB4-343A-3275-6AA1B9BD682A}"/>
              </a:ext>
            </a:extLst>
          </p:cNvPr>
          <p:cNvSpPr txBox="1"/>
          <p:nvPr/>
        </p:nvSpPr>
        <p:spPr>
          <a:xfrm>
            <a:off x="3297974" y="5859611"/>
            <a:ext cx="45144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>
                <a:solidFill>
                  <a:schemeClr val="accent5">
                    <a:lumMod val="75000"/>
                  </a:schemeClr>
                </a:solidFill>
              </a:rPr>
              <a:t>580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67A116D-38D5-433F-9092-E42385DD5ACC}"/>
              </a:ext>
            </a:extLst>
          </p:cNvPr>
          <p:cNvSpPr txBox="1"/>
          <p:nvPr/>
        </p:nvSpPr>
        <p:spPr>
          <a:xfrm>
            <a:off x="333266" y="4167957"/>
            <a:ext cx="72447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1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brothel</a:t>
            </a:r>
            <a:endParaRPr lang="it-IT" sz="11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79BBEAC-84D4-D6C4-1F32-9C5E9205A318}"/>
              </a:ext>
            </a:extLst>
          </p:cNvPr>
          <p:cNvSpPr txBox="1"/>
          <p:nvPr/>
        </p:nvSpPr>
        <p:spPr>
          <a:xfrm>
            <a:off x="7494102" y="3298662"/>
            <a:ext cx="45881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E" sz="2400" b="1" dirty="0"/>
              <a:t>PROCESSO DI </a:t>
            </a:r>
          </a:p>
          <a:p>
            <a:pPr algn="ctr"/>
            <a:r>
              <a:rPr lang="en-AE" sz="2400" b="1" dirty="0"/>
              <a:t>DECOMPOSIZIONE</a:t>
            </a:r>
          </a:p>
          <a:p>
            <a:pPr algn="ctr"/>
            <a:r>
              <a:rPr lang="en-AE" sz="2400" b="1" dirty="0"/>
              <a:t>“MORFO-ORTOGRAFICA”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F92C9D-0517-EE2E-0AB0-5579FE1DA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62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28076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22" grpId="0" animBg="1"/>
      <p:bldP spid="26" grpId="0"/>
      <p:bldP spid="27" grpId="0"/>
      <p:bldP spid="28" grpId="0" animBg="1"/>
      <p:bldP spid="29" grpId="0"/>
      <p:bldP spid="33" grpId="0"/>
      <p:bldP spid="39" grpId="0" animBg="1"/>
      <p:bldP spid="40" grpId="0"/>
      <p:bldP spid="43" grpId="0"/>
      <p:bldP spid="50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Come fa il cervello a sapere dove tagliare?…"/>
          <p:cNvSpPr txBox="1"/>
          <p:nvPr/>
        </p:nvSpPr>
        <p:spPr>
          <a:xfrm>
            <a:off x="609600" y="3150975"/>
            <a:ext cx="11271183" cy="279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normAutofit/>
          </a:bodyPr>
          <a:lstStyle/>
          <a:p>
            <a:pPr defTabSz="1219169">
              <a:spcBef>
                <a:spcPts val="200"/>
              </a:spcBef>
              <a:defRPr sz="4400" i="1"/>
            </a:pPr>
            <a:endParaRPr sz="2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48" name="Line"/>
          <p:cNvSpPr/>
          <p:nvPr/>
        </p:nvSpPr>
        <p:spPr>
          <a:xfrm>
            <a:off x="6246654" y="5120283"/>
            <a:ext cx="1675799" cy="39668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endParaRPr sz="900"/>
          </a:p>
        </p:txBody>
      </p:sp>
      <p:sp>
        <p:nvSpPr>
          <p:cNvPr id="549" name="Line"/>
          <p:cNvSpPr/>
          <p:nvPr/>
        </p:nvSpPr>
        <p:spPr>
          <a:xfrm flipH="1">
            <a:off x="4690219" y="5126762"/>
            <a:ext cx="1553395" cy="3984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endParaRPr sz="900"/>
          </a:p>
        </p:txBody>
      </p:sp>
      <p:sp>
        <p:nvSpPr>
          <p:cNvPr id="550" name="$ I $"/>
          <p:cNvSpPr txBox="1"/>
          <p:nvPr/>
        </p:nvSpPr>
        <p:spPr>
          <a:xfrm>
            <a:off x="7957566" y="5410996"/>
            <a:ext cx="588303" cy="3206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3500"/>
            </a:lvl1pPr>
          </a:lstStyle>
          <a:p>
            <a:r>
              <a:rPr sz="1750"/>
              <a:t>$ I $</a:t>
            </a:r>
          </a:p>
        </p:txBody>
      </p:sp>
      <p:sp>
        <p:nvSpPr>
          <p:cNvPr id="551" name="$ T $"/>
          <p:cNvSpPr txBox="1"/>
          <p:nvPr/>
        </p:nvSpPr>
        <p:spPr>
          <a:xfrm>
            <a:off x="8591524" y="5410996"/>
            <a:ext cx="631583" cy="3206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3500"/>
            </a:lvl1pPr>
          </a:lstStyle>
          <a:p>
            <a:r>
              <a:rPr sz="1750"/>
              <a:t>$ T $</a:t>
            </a:r>
          </a:p>
        </p:txBody>
      </p:sp>
      <p:sp>
        <p:nvSpPr>
          <p:cNvPr id="552" name="$ IN $"/>
          <p:cNvSpPr txBox="1"/>
          <p:nvPr/>
        </p:nvSpPr>
        <p:spPr>
          <a:xfrm>
            <a:off x="3936731" y="5423696"/>
            <a:ext cx="756617" cy="3206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3500"/>
            </a:lvl1pPr>
          </a:lstStyle>
          <a:p>
            <a:r>
              <a:rPr sz="1750"/>
              <a:t>$ IN $</a:t>
            </a:r>
          </a:p>
        </p:txBody>
      </p:sp>
      <p:sp>
        <p:nvSpPr>
          <p:cNvPr id="553" name="}"/>
          <p:cNvSpPr txBox="1"/>
          <p:nvPr/>
        </p:nvSpPr>
        <p:spPr>
          <a:xfrm>
            <a:off x="3498096" y="5129178"/>
            <a:ext cx="458459" cy="820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10000"/>
            </a:lvl1pPr>
          </a:lstStyle>
          <a:p>
            <a:r>
              <a:rPr sz="5000" dirty="0"/>
              <a:t>}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4B63F03-CA17-E4C8-6A56-C60567E3D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375896"/>
            <a:ext cx="11644008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Come fa il cervello (e le popolazioni neurali specifiche) a sapere </a:t>
            </a:r>
            <a:r>
              <a:rPr lang="it-IT" i="1" dirty="0"/>
              <a:t>dove </a:t>
            </a:r>
            <a:r>
              <a:rPr lang="it-IT" dirty="0"/>
              <a:t>effettuare il taglio?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231F24-107F-A743-7507-54BC7FAFD0CA}"/>
              </a:ext>
            </a:extLst>
          </p:cNvPr>
          <p:cNvSpPr txBox="1"/>
          <p:nvPr/>
        </p:nvSpPr>
        <p:spPr>
          <a:xfrm>
            <a:off x="861374" y="5399330"/>
            <a:ext cx="2886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i="1" dirty="0"/>
              <a:t>unità morfo-ortografica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01CF2D-820D-1FAE-B698-22314C66694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63</a:t>
            </a:fld>
            <a:endParaRPr lang="en-A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5FD713-F76B-658F-2731-0B6D12568FD3}"/>
              </a:ext>
            </a:extLst>
          </p:cNvPr>
          <p:cNvSpPr txBox="1"/>
          <p:nvPr/>
        </p:nvSpPr>
        <p:spPr>
          <a:xfrm>
            <a:off x="609600" y="2434427"/>
            <a:ext cx="1126787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La </a:t>
            </a:r>
            <a:r>
              <a:rPr lang="en-US" sz="2400" dirty="0" err="1"/>
              <a:t>teoria</a:t>
            </a:r>
            <a:r>
              <a:rPr lang="en-US" sz="2400" dirty="0"/>
              <a:t> </a:t>
            </a:r>
            <a:r>
              <a:rPr lang="en-US" sz="2400" dirty="0" err="1"/>
              <a:t>più</a:t>
            </a:r>
            <a:r>
              <a:rPr lang="en-US" sz="2400" dirty="0"/>
              <a:t> </a:t>
            </a:r>
            <a:r>
              <a:rPr lang="en-US" sz="2400" dirty="0" err="1"/>
              <a:t>accreditata</a:t>
            </a:r>
            <a:r>
              <a:rPr lang="en-US" sz="2400" dirty="0"/>
              <a:t> </a:t>
            </a:r>
            <a:r>
              <a:rPr lang="en-US" sz="2400" dirty="0" err="1"/>
              <a:t>è</a:t>
            </a:r>
            <a:r>
              <a:rPr lang="en-US" sz="2400" dirty="0"/>
              <a:t> </a:t>
            </a:r>
            <a:r>
              <a:rPr lang="en-US" sz="2400" dirty="0" err="1"/>
              <a:t>che</a:t>
            </a:r>
            <a:r>
              <a:rPr lang="en-US" sz="2400" dirty="0"/>
              <a:t> le </a:t>
            </a:r>
            <a:r>
              <a:rPr lang="en-US" sz="2400" dirty="0" err="1"/>
              <a:t>rappresentazioni</a:t>
            </a:r>
            <a:r>
              <a:rPr lang="en-US" sz="2400" dirty="0"/>
              <a:t> </a:t>
            </a:r>
            <a:r>
              <a:rPr lang="en-US" sz="2400" dirty="0" err="1"/>
              <a:t>morfo-ortografiche</a:t>
            </a:r>
            <a:r>
              <a:rPr lang="en-US" sz="2400" dirty="0"/>
              <a:t> </a:t>
            </a:r>
            <a:r>
              <a:rPr lang="en-US" sz="2400" dirty="0" err="1"/>
              <a:t>sono</a:t>
            </a:r>
            <a:r>
              <a:rPr lang="en-US" sz="2400" dirty="0"/>
              <a:t> </a:t>
            </a:r>
            <a:r>
              <a:rPr lang="en-US" sz="2400" dirty="0" err="1"/>
              <a:t>basate</a:t>
            </a:r>
            <a:r>
              <a:rPr lang="en-US" sz="2400" dirty="0"/>
              <a:t> </a:t>
            </a:r>
            <a:r>
              <a:rPr lang="en-US" sz="2400" dirty="0" err="1"/>
              <a:t>sulla</a:t>
            </a:r>
            <a:r>
              <a:rPr lang="en-US" sz="2400" dirty="0"/>
              <a:t> </a:t>
            </a:r>
            <a:r>
              <a:rPr lang="en-US" sz="2400" b="1" dirty="0"/>
              <a:t>orthographic transition probability (</a:t>
            </a:r>
            <a:r>
              <a:rPr lang="en-US" sz="2400" b="1" dirty="0" err="1"/>
              <a:t>oTP</a:t>
            </a:r>
            <a:r>
              <a:rPr lang="en-US" sz="2400" b="1" dirty="0"/>
              <a:t>)</a:t>
            </a:r>
            <a:r>
              <a:rPr lang="en-US" sz="2400" dirty="0"/>
              <a:t>, </a:t>
            </a:r>
            <a:r>
              <a:rPr lang="en-US" sz="2400" dirty="0" err="1"/>
              <a:t>cioè</a:t>
            </a:r>
            <a:r>
              <a:rPr lang="en-US" sz="2400" dirty="0"/>
              <a:t> la </a:t>
            </a:r>
            <a:r>
              <a:rPr lang="en-US" sz="2400" dirty="0" err="1"/>
              <a:t>probabilità</a:t>
            </a:r>
            <a:r>
              <a:rPr lang="en-US" sz="2400" dirty="0"/>
              <a:t> </a:t>
            </a:r>
            <a:r>
              <a:rPr lang="en-US" sz="2400" dirty="0" err="1"/>
              <a:t>statistica</a:t>
            </a:r>
            <a:r>
              <a:rPr lang="en-US" sz="2400" dirty="0"/>
              <a:t> </a:t>
            </a:r>
            <a:r>
              <a:rPr lang="en-US" sz="2400" dirty="0" err="1"/>
              <a:t>che</a:t>
            </a:r>
            <a:r>
              <a:rPr lang="en-US" sz="2400" dirty="0"/>
              <a:t> </a:t>
            </a:r>
            <a:r>
              <a:rPr lang="en-US" sz="2400" dirty="0" err="1"/>
              <a:t>una</a:t>
            </a:r>
            <a:r>
              <a:rPr lang="en-US" sz="2400" dirty="0"/>
              <a:t> data </a:t>
            </a:r>
            <a:r>
              <a:rPr lang="en-US" sz="2400" dirty="0" err="1"/>
              <a:t>lettera</a:t>
            </a:r>
            <a:r>
              <a:rPr lang="en-US" sz="2400" dirty="0"/>
              <a:t> </a:t>
            </a:r>
            <a:r>
              <a:rPr lang="en-US" sz="2400" dirty="0" err="1"/>
              <a:t>sia</a:t>
            </a:r>
            <a:r>
              <a:rPr lang="en-US" sz="2400" dirty="0"/>
              <a:t> </a:t>
            </a:r>
            <a:r>
              <a:rPr lang="en-US" sz="2400" dirty="0" err="1"/>
              <a:t>seguita</a:t>
            </a:r>
            <a:r>
              <a:rPr lang="en-US" sz="2400" dirty="0"/>
              <a:t> da </a:t>
            </a:r>
            <a:r>
              <a:rPr lang="en-US" sz="2400" dirty="0" err="1"/>
              <a:t>quella</a:t>
            </a:r>
            <a:r>
              <a:rPr lang="en-US" sz="2400" dirty="0"/>
              <a:t> </a:t>
            </a:r>
            <a:r>
              <a:rPr lang="en-US" sz="2400" dirty="0" err="1"/>
              <a:t>successiva</a:t>
            </a:r>
            <a:r>
              <a:rPr lang="en-US" sz="2400" dirty="0"/>
              <a:t>. </a:t>
            </a:r>
          </a:p>
          <a:p>
            <a:endParaRPr lang="en-US" sz="2400" dirty="0"/>
          </a:p>
          <a:p>
            <a:br>
              <a:rPr lang="en-US" sz="2400" dirty="0"/>
            </a:br>
            <a:r>
              <a:rPr lang="en-US" sz="2400" dirty="0"/>
              <a:t>es.: in it., </a:t>
            </a:r>
            <a:r>
              <a:rPr lang="en-US" sz="2400" dirty="0" err="1"/>
              <a:t>è</a:t>
            </a:r>
            <a:r>
              <a:rPr lang="en-US" sz="2400" dirty="0"/>
              <a:t> </a:t>
            </a:r>
            <a:r>
              <a:rPr lang="en-US" sz="2400" dirty="0" err="1"/>
              <a:t>più</a:t>
            </a:r>
            <a:r>
              <a:rPr lang="en-US" sz="2400" dirty="0"/>
              <a:t> </a:t>
            </a:r>
            <a:r>
              <a:rPr lang="en-US" sz="2400" dirty="0" err="1"/>
              <a:t>probabile</a:t>
            </a:r>
            <a:r>
              <a:rPr lang="en-US" sz="2400" dirty="0"/>
              <a:t> </a:t>
            </a:r>
            <a:r>
              <a:rPr lang="en-US" sz="2400" dirty="0" err="1"/>
              <a:t>che</a:t>
            </a:r>
            <a:r>
              <a:rPr lang="en-US" sz="2400" dirty="0"/>
              <a:t> $ I $ </a:t>
            </a:r>
            <a:r>
              <a:rPr lang="en-US" sz="2400" dirty="0" err="1"/>
              <a:t>sia</a:t>
            </a:r>
            <a:r>
              <a:rPr lang="en-US" sz="2400" dirty="0"/>
              <a:t> </a:t>
            </a:r>
            <a:r>
              <a:rPr lang="en-US" sz="2400" dirty="0" err="1"/>
              <a:t>seguito</a:t>
            </a:r>
            <a:r>
              <a:rPr lang="en-US" sz="2400" dirty="0"/>
              <a:t> da $ N $ </a:t>
            </a:r>
            <a:r>
              <a:rPr lang="en-US" sz="2400" dirty="0" err="1"/>
              <a:t>che</a:t>
            </a:r>
            <a:r>
              <a:rPr lang="en-US" sz="2400" dirty="0"/>
              <a:t> da $ T $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8" grpId="0" animBg="1" advAuto="0"/>
      <p:bldP spid="549" grpId="0" animBg="1" advAuto="0"/>
      <p:bldP spid="550" grpId="0" animBg="1" advAuto="0"/>
      <p:bldP spid="551" grpId="0" animBg="1" advAuto="0"/>
      <p:bldP spid="552" grpId="0" animBg="1" advAuto="0"/>
      <p:bldP spid="553" grpId="0" animBg="1" advAuto="0"/>
      <p:bldP spid="7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e le rappresentazioni mentali dei morfemi sono create dalla probabilità statistica (TP), ci aspettiamo che:…"/>
          <p:cNvSpPr/>
          <p:nvPr/>
        </p:nvSpPr>
        <p:spPr>
          <a:xfrm>
            <a:off x="514528" y="1780883"/>
            <a:ext cx="11162945" cy="2338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/>
          <a:p>
            <a:pPr defTabSz="411480">
              <a:lnSpc>
                <a:spcPct val="150000"/>
              </a:lnSpc>
              <a:defRPr sz="4000"/>
            </a:pPr>
            <a:r>
              <a:rPr sz="2000" dirty="0"/>
              <a:t>Se le </a:t>
            </a:r>
            <a:r>
              <a:rPr sz="2000" dirty="0" err="1"/>
              <a:t>rappresentazioni</a:t>
            </a:r>
            <a:r>
              <a:rPr sz="2000" dirty="0"/>
              <a:t> </a:t>
            </a:r>
            <a:r>
              <a:rPr sz="2000" dirty="0" err="1"/>
              <a:t>mentali</a:t>
            </a:r>
            <a:r>
              <a:rPr sz="2000" dirty="0"/>
              <a:t> </a:t>
            </a:r>
            <a:r>
              <a:rPr sz="2000" dirty="0" err="1"/>
              <a:t>dei</a:t>
            </a:r>
            <a:r>
              <a:rPr sz="2000" dirty="0"/>
              <a:t> </a:t>
            </a:r>
            <a:r>
              <a:rPr sz="2000" dirty="0" err="1"/>
              <a:t>morfemi</a:t>
            </a:r>
            <a:r>
              <a:rPr sz="2000" dirty="0"/>
              <a:t> </a:t>
            </a:r>
            <a:r>
              <a:rPr sz="2000" dirty="0" err="1"/>
              <a:t>sono</a:t>
            </a:r>
            <a:r>
              <a:rPr sz="2000" dirty="0"/>
              <a:t> create </a:t>
            </a:r>
            <a:r>
              <a:rPr sz="2000" dirty="0" err="1"/>
              <a:t>dalla</a:t>
            </a:r>
            <a:r>
              <a:rPr sz="2000" dirty="0"/>
              <a:t> </a:t>
            </a:r>
            <a:r>
              <a:rPr sz="2000" dirty="0" err="1"/>
              <a:t>probabilità</a:t>
            </a:r>
            <a:r>
              <a:rPr sz="2000" dirty="0"/>
              <a:t> </a:t>
            </a:r>
            <a:r>
              <a:rPr sz="2000" dirty="0" err="1"/>
              <a:t>statistica</a:t>
            </a:r>
            <a:r>
              <a:rPr sz="2000" dirty="0"/>
              <a:t> (</a:t>
            </a:r>
            <a:r>
              <a:rPr lang="en-US" sz="2000" dirty="0" err="1"/>
              <a:t>o</a:t>
            </a:r>
            <a:r>
              <a:rPr sz="2000" dirty="0" err="1"/>
              <a:t>TP</a:t>
            </a:r>
            <a:r>
              <a:rPr sz="2000" dirty="0"/>
              <a:t>), ci </a:t>
            </a:r>
            <a:r>
              <a:rPr sz="2000" dirty="0" err="1"/>
              <a:t>aspettiamo</a:t>
            </a:r>
            <a:r>
              <a:rPr sz="2000" dirty="0"/>
              <a:t> </a:t>
            </a:r>
            <a:r>
              <a:rPr sz="2000" dirty="0" err="1"/>
              <a:t>che</a:t>
            </a:r>
            <a:r>
              <a:rPr sz="2000" dirty="0"/>
              <a:t>:</a:t>
            </a:r>
          </a:p>
          <a:p>
            <a:pPr marL="469900" indent="-215900" defTabSz="411480">
              <a:lnSpc>
                <a:spcPct val="150000"/>
              </a:lnSpc>
              <a:buSzPct val="100000"/>
              <a:buChar char="•"/>
              <a:defRPr sz="4000"/>
            </a:pPr>
            <a:r>
              <a:rPr sz="2000" dirty="0"/>
              <a:t>la </a:t>
            </a:r>
            <a:r>
              <a:rPr lang="en-US" sz="2000" dirty="0" err="1"/>
              <a:t>o</a:t>
            </a:r>
            <a:r>
              <a:rPr sz="2000" dirty="0" err="1"/>
              <a:t>TP</a:t>
            </a:r>
            <a:r>
              <a:rPr sz="2000" dirty="0"/>
              <a:t> </a:t>
            </a:r>
            <a:r>
              <a:rPr sz="2000" dirty="0" err="1"/>
              <a:t>tra</a:t>
            </a:r>
            <a:r>
              <a:rPr sz="2000" dirty="0"/>
              <a:t> le </a:t>
            </a:r>
            <a:r>
              <a:rPr sz="2000" dirty="0" err="1"/>
              <a:t>lettere</a:t>
            </a:r>
            <a:r>
              <a:rPr sz="2000" dirty="0"/>
              <a:t> </a:t>
            </a:r>
            <a:r>
              <a:rPr lang="en-US" sz="2000" dirty="0"/>
              <a:t>di </a:t>
            </a:r>
            <a:r>
              <a:rPr lang="en-US" sz="2000" dirty="0" err="1"/>
              <a:t>ciascun</a:t>
            </a:r>
            <a:r>
              <a:rPr lang="en-US" sz="2000" dirty="0"/>
              <a:t> </a:t>
            </a:r>
            <a:r>
              <a:rPr lang="en-US" sz="2000" dirty="0" err="1"/>
              <a:t>morfema</a:t>
            </a:r>
            <a:r>
              <a:rPr sz="2000" dirty="0"/>
              <a:t> </a:t>
            </a:r>
            <a:r>
              <a:rPr sz="2000" dirty="0" err="1"/>
              <a:t>sia</a:t>
            </a:r>
            <a:r>
              <a:rPr sz="2000" dirty="0"/>
              <a:t> </a:t>
            </a:r>
            <a:r>
              <a:rPr sz="2000" dirty="0" err="1">
                <a:solidFill>
                  <a:srgbClr val="FF0000"/>
                </a:solidFill>
              </a:rPr>
              <a:t>alta</a:t>
            </a:r>
            <a:r>
              <a:rPr sz="2000" dirty="0"/>
              <a:t>;</a:t>
            </a:r>
          </a:p>
          <a:p>
            <a:pPr marL="469900" indent="-215900" defTabSz="411480">
              <a:lnSpc>
                <a:spcPct val="150000"/>
              </a:lnSpc>
              <a:buSzPct val="100000"/>
              <a:buChar char="•"/>
              <a:defRPr sz="4000"/>
            </a:pPr>
            <a:r>
              <a:rPr sz="2000" dirty="0"/>
              <a:t>la </a:t>
            </a:r>
            <a:r>
              <a:rPr lang="en-US" sz="2000" dirty="0" err="1"/>
              <a:t>o</a:t>
            </a:r>
            <a:r>
              <a:rPr sz="2000" dirty="0" err="1"/>
              <a:t>TP</a:t>
            </a:r>
            <a:r>
              <a:rPr sz="2000" dirty="0"/>
              <a:t> </a:t>
            </a:r>
            <a:r>
              <a:rPr sz="2000" dirty="0" err="1"/>
              <a:t>tra</a:t>
            </a:r>
            <a:r>
              <a:rPr sz="2000" dirty="0"/>
              <a:t> </a:t>
            </a:r>
            <a:r>
              <a:rPr sz="2000" dirty="0" err="1"/>
              <a:t>l'ultima</a:t>
            </a:r>
            <a:r>
              <a:rPr sz="2000" dirty="0"/>
              <a:t> </a:t>
            </a:r>
            <a:r>
              <a:rPr sz="2000" dirty="0" err="1"/>
              <a:t>lettera</a:t>
            </a:r>
            <a:r>
              <a:rPr sz="2000" dirty="0"/>
              <a:t> d</a:t>
            </a:r>
            <a:r>
              <a:rPr lang="en-US" sz="2000" dirty="0"/>
              <a:t>i un </a:t>
            </a:r>
            <a:r>
              <a:rPr lang="en-US" sz="2000" dirty="0" err="1"/>
              <a:t>morfema</a:t>
            </a:r>
            <a:r>
              <a:rPr lang="en-US" sz="2000" dirty="0"/>
              <a:t> </a:t>
            </a:r>
            <a:r>
              <a:rPr sz="2000" dirty="0"/>
              <a:t>e la prima </a:t>
            </a:r>
            <a:r>
              <a:rPr sz="2000" dirty="0" err="1"/>
              <a:t>lettera</a:t>
            </a:r>
            <a:r>
              <a:rPr sz="2000" dirty="0"/>
              <a:t> del </a:t>
            </a:r>
            <a:r>
              <a:rPr lang="en-US" sz="2000" dirty="0" err="1"/>
              <a:t>morfema</a:t>
            </a:r>
            <a:r>
              <a:rPr lang="en-US" sz="2000" dirty="0"/>
              <a:t> </a:t>
            </a:r>
            <a:r>
              <a:rPr lang="en-US" sz="2000" dirty="0" err="1"/>
              <a:t>successivo</a:t>
            </a:r>
            <a:r>
              <a:rPr sz="2000" dirty="0"/>
              <a:t> </a:t>
            </a:r>
            <a:r>
              <a:rPr sz="2000" dirty="0" err="1"/>
              <a:t>sia</a:t>
            </a:r>
            <a:r>
              <a:rPr sz="2000" dirty="0"/>
              <a:t> </a:t>
            </a:r>
            <a:r>
              <a:rPr sz="2000" dirty="0" err="1">
                <a:solidFill>
                  <a:srgbClr val="0070C0"/>
                </a:solidFill>
              </a:rPr>
              <a:t>bassa</a:t>
            </a:r>
            <a:r>
              <a:rPr sz="2000" dirty="0"/>
              <a:t>;</a:t>
            </a:r>
          </a:p>
        </p:txBody>
      </p:sp>
      <p:sp>
        <p:nvSpPr>
          <p:cNvPr id="559" name="infedele"/>
          <p:cNvSpPr txBox="1"/>
          <p:nvPr/>
        </p:nvSpPr>
        <p:spPr>
          <a:xfrm>
            <a:off x="5419163" y="4099374"/>
            <a:ext cx="1821011" cy="589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7000" i="1"/>
            </a:lvl1pPr>
          </a:lstStyle>
          <a:p>
            <a:r>
              <a:rPr sz="3500" dirty="0" err="1"/>
              <a:t>infedele</a:t>
            </a:r>
            <a:endParaRPr sz="35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5EB7FA3-E82A-0F0D-EC02-2BABD23AD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375896"/>
            <a:ext cx="11644008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Come fa il cervello (e le popolazioni neurali specifiche) a sapere </a:t>
            </a:r>
            <a:r>
              <a:rPr lang="it-IT" i="1" dirty="0"/>
              <a:t>dove </a:t>
            </a:r>
            <a:r>
              <a:rPr lang="it-IT" dirty="0"/>
              <a:t>effettuare il taglio?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479C7C-3C25-0A14-7C0A-1D946FC28E1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64</a:t>
            </a:fld>
            <a:endParaRPr lang="en-AE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600"/>
                                        <p:tgtEl>
                                          <p:spTgt spid="55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600"/>
                                        <p:tgtEl>
                                          <p:spTgt spid="5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5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600"/>
                                        <p:tgtEl>
                                          <p:spTgt spid="5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5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600"/>
                                        <p:tgtEl>
                                          <p:spTgt spid="5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8" grpId="0" build="p" bldLvl="5" animBg="1" advAuto="0"/>
      <p:bldP spid="559" grpId="0" animBg="1" advAuto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in | fedele"/>
          <p:cNvSpPr txBox="1"/>
          <p:nvPr/>
        </p:nvSpPr>
        <p:spPr>
          <a:xfrm>
            <a:off x="5280923" y="3977458"/>
            <a:ext cx="2856551" cy="589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>
              <a:defRPr sz="7000" i="1"/>
            </a:pPr>
            <a:r>
              <a:rPr sz="3500" dirty="0">
                <a:solidFill>
                  <a:srgbClr val="92D050"/>
                </a:solidFill>
              </a:rPr>
              <a:t>in</a:t>
            </a:r>
            <a:r>
              <a:rPr sz="3500" dirty="0"/>
              <a:t> | </a:t>
            </a:r>
            <a:r>
              <a:rPr sz="3500" dirty="0" err="1">
                <a:solidFill>
                  <a:schemeClr val="accent4">
                    <a:hueOff val="-904334"/>
                    <a:lumOff val="2953"/>
                  </a:schemeClr>
                </a:solidFill>
              </a:rPr>
              <a:t>fedel</a:t>
            </a:r>
            <a:r>
              <a:rPr lang="en-US" sz="3500" dirty="0">
                <a:solidFill>
                  <a:schemeClr val="accent4">
                    <a:hueOff val="-904334"/>
                    <a:lumOff val="2953"/>
                  </a:schemeClr>
                </a:solidFill>
              </a:rPr>
              <a:t> </a:t>
            </a:r>
            <a:r>
              <a:rPr lang="en-AE" sz="3500" dirty="0">
                <a:solidFill>
                  <a:schemeClr val="bg2">
                    <a:lumMod val="75000"/>
                  </a:schemeClr>
                </a:solidFill>
              </a:rPr>
              <a:t>| </a:t>
            </a:r>
            <a:r>
              <a:rPr sz="3500" dirty="0">
                <a:solidFill>
                  <a:schemeClr val="bg2">
                    <a:lumMod val="75000"/>
                  </a:schemeClr>
                </a:solidFill>
              </a:rPr>
              <a:t>e</a:t>
            </a:r>
          </a:p>
        </p:txBody>
      </p:sp>
      <p:grpSp>
        <p:nvGrpSpPr>
          <p:cNvPr id="567" name="i"/>
          <p:cNvGrpSpPr/>
          <p:nvPr/>
        </p:nvGrpSpPr>
        <p:grpSpPr>
          <a:xfrm>
            <a:off x="3675030" y="5800703"/>
            <a:ext cx="312919" cy="552604"/>
            <a:chOff x="-104508" y="0"/>
            <a:chExt cx="625834" cy="1105206"/>
          </a:xfrm>
        </p:grpSpPr>
        <p:sp>
          <p:nvSpPr>
            <p:cNvPr id="566" name="i"/>
            <p:cNvSpPr/>
            <p:nvPr/>
          </p:nvSpPr>
          <p:spPr>
            <a:xfrm>
              <a:off x="31750" y="31750"/>
              <a:ext cx="489576" cy="1041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solidFill>
                    <a:schemeClr val="accent3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r>
                <a:rPr sz="1600">
                  <a:solidFill>
                    <a:srgbClr val="92D05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i</a:t>
              </a:r>
            </a:p>
          </p:txBody>
        </p:sp>
        <p:pic>
          <p:nvPicPr>
            <p:cNvPr id="565" name="i i" descr="i i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04508" y="0"/>
              <a:ext cx="553076" cy="1105206"/>
            </a:xfrm>
            <a:prstGeom prst="rect">
              <a:avLst/>
            </a:prstGeom>
            <a:effectLst/>
          </p:spPr>
        </p:pic>
      </p:grpSp>
      <p:grpSp>
        <p:nvGrpSpPr>
          <p:cNvPr id="570" name="n"/>
          <p:cNvGrpSpPr/>
          <p:nvPr/>
        </p:nvGrpSpPr>
        <p:grpSpPr>
          <a:xfrm>
            <a:off x="4098642" y="5800703"/>
            <a:ext cx="295501" cy="552604"/>
            <a:chOff x="-69672" y="0"/>
            <a:chExt cx="590998" cy="1105206"/>
          </a:xfrm>
        </p:grpSpPr>
        <p:sp>
          <p:nvSpPr>
            <p:cNvPr id="569" name="n"/>
            <p:cNvSpPr/>
            <p:nvPr/>
          </p:nvSpPr>
          <p:spPr>
            <a:xfrm>
              <a:off x="31750" y="31750"/>
              <a:ext cx="489576" cy="1041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solidFill>
                    <a:schemeClr val="accent3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r>
                <a:rPr sz="1600">
                  <a:solidFill>
                    <a:srgbClr val="92D05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n</a:t>
              </a:r>
            </a:p>
          </p:txBody>
        </p:sp>
        <p:pic>
          <p:nvPicPr>
            <p:cNvPr id="568" name="n n" descr="n n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9672" y="0"/>
              <a:ext cx="553076" cy="1105206"/>
            </a:xfrm>
            <a:prstGeom prst="rect">
              <a:avLst/>
            </a:prstGeom>
            <a:effectLst/>
          </p:spPr>
        </p:pic>
      </p:grpSp>
      <p:grpSp>
        <p:nvGrpSpPr>
          <p:cNvPr id="573" name="n"/>
          <p:cNvGrpSpPr/>
          <p:nvPr/>
        </p:nvGrpSpPr>
        <p:grpSpPr>
          <a:xfrm>
            <a:off x="5429826" y="5800703"/>
            <a:ext cx="286792" cy="552604"/>
            <a:chOff x="-52254" y="0"/>
            <a:chExt cx="573580" cy="1105206"/>
          </a:xfrm>
        </p:grpSpPr>
        <p:sp>
          <p:nvSpPr>
            <p:cNvPr id="572" name="n"/>
            <p:cNvSpPr/>
            <p:nvPr/>
          </p:nvSpPr>
          <p:spPr>
            <a:xfrm>
              <a:off x="31750" y="31750"/>
              <a:ext cx="489576" cy="1041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solidFill>
                    <a:schemeClr val="accent3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r>
                <a:rPr sz="1600">
                  <a:solidFill>
                    <a:srgbClr val="92D05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n</a:t>
              </a:r>
            </a:p>
          </p:txBody>
        </p:sp>
        <p:pic>
          <p:nvPicPr>
            <p:cNvPr id="571" name="n n" descr="n n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2254" y="0"/>
              <a:ext cx="553076" cy="1105206"/>
            </a:xfrm>
            <a:prstGeom prst="rect">
              <a:avLst/>
            </a:prstGeom>
            <a:effectLst/>
          </p:spPr>
        </p:pic>
      </p:grpSp>
      <p:grpSp>
        <p:nvGrpSpPr>
          <p:cNvPr id="576" name="f"/>
          <p:cNvGrpSpPr/>
          <p:nvPr/>
        </p:nvGrpSpPr>
        <p:grpSpPr>
          <a:xfrm>
            <a:off x="5897217" y="5800703"/>
            <a:ext cx="295501" cy="552604"/>
            <a:chOff x="-69672" y="0"/>
            <a:chExt cx="590998" cy="1105206"/>
          </a:xfrm>
        </p:grpSpPr>
        <p:sp>
          <p:nvSpPr>
            <p:cNvPr id="575" name="f"/>
            <p:cNvSpPr/>
            <p:nvPr/>
          </p:nvSpPr>
          <p:spPr>
            <a:xfrm>
              <a:off x="31750" y="31750"/>
              <a:ext cx="489576" cy="1041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solidFill>
                    <a:schemeClr val="accent4">
                      <a:hueOff val="-904334"/>
                      <a:lumOff val="2953"/>
                    </a:schemeClr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f</a:t>
              </a:r>
            </a:p>
          </p:txBody>
        </p:sp>
        <p:pic>
          <p:nvPicPr>
            <p:cNvPr id="574" name="f f" descr="f f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9672" y="0"/>
              <a:ext cx="553076" cy="1105206"/>
            </a:xfrm>
            <a:prstGeom prst="rect">
              <a:avLst/>
            </a:prstGeom>
            <a:effectLst/>
          </p:spPr>
        </p:pic>
      </p:grpSp>
      <p:grpSp>
        <p:nvGrpSpPr>
          <p:cNvPr id="579" name="f"/>
          <p:cNvGrpSpPr/>
          <p:nvPr/>
        </p:nvGrpSpPr>
        <p:grpSpPr>
          <a:xfrm>
            <a:off x="7271947" y="5800703"/>
            <a:ext cx="295501" cy="552604"/>
            <a:chOff x="-69672" y="0"/>
            <a:chExt cx="590998" cy="1105206"/>
          </a:xfrm>
        </p:grpSpPr>
        <p:sp>
          <p:nvSpPr>
            <p:cNvPr id="578" name="f"/>
            <p:cNvSpPr/>
            <p:nvPr/>
          </p:nvSpPr>
          <p:spPr>
            <a:xfrm>
              <a:off x="31750" y="31750"/>
              <a:ext cx="489576" cy="1041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solidFill>
                    <a:schemeClr val="accent4">
                      <a:hueOff val="-904334"/>
                      <a:lumOff val="2953"/>
                    </a:schemeClr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f</a:t>
              </a:r>
            </a:p>
          </p:txBody>
        </p:sp>
        <p:pic>
          <p:nvPicPr>
            <p:cNvPr id="577" name="f f" descr="f f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69672" y="0"/>
              <a:ext cx="553076" cy="1105206"/>
            </a:xfrm>
            <a:prstGeom prst="rect">
              <a:avLst/>
            </a:prstGeom>
            <a:effectLst/>
          </p:spPr>
        </p:pic>
      </p:grpSp>
      <p:grpSp>
        <p:nvGrpSpPr>
          <p:cNvPr id="582" name="e"/>
          <p:cNvGrpSpPr/>
          <p:nvPr/>
        </p:nvGrpSpPr>
        <p:grpSpPr>
          <a:xfrm>
            <a:off x="7691076" y="5800703"/>
            <a:ext cx="276538" cy="552603"/>
            <a:chOff x="0" y="0"/>
            <a:chExt cx="553075" cy="1105204"/>
          </a:xfrm>
        </p:grpSpPr>
        <p:sp>
          <p:nvSpPr>
            <p:cNvPr id="581" name="e"/>
            <p:cNvSpPr/>
            <p:nvPr/>
          </p:nvSpPr>
          <p:spPr>
            <a:xfrm>
              <a:off x="31750" y="31750"/>
              <a:ext cx="489576" cy="1041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solidFill>
                    <a:schemeClr val="accent4">
                      <a:hueOff val="-904334"/>
                      <a:lumOff val="2953"/>
                    </a:schemeClr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</a:t>
              </a:r>
            </a:p>
          </p:txBody>
        </p:sp>
        <p:pic>
          <p:nvPicPr>
            <p:cNvPr id="580" name="e e" descr="e e"/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553076" cy="1105205"/>
            </a:xfrm>
            <a:prstGeom prst="rect">
              <a:avLst/>
            </a:prstGeom>
            <a:effectLst/>
          </p:spPr>
        </p:pic>
      </p:grpSp>
      <p:sp>
        <p:nvSpPr>
          <p:cNvPr id="583" name="morfema 1"/>
          <p:cNvSpPr/>
          <p:nvPr/>
        </p:nvSpPr>
        <p:spPr>
          <a:xfrm>
            <a:off x="3103999" y="4283543"/>
            <a:ext cx="1303452" cy="520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defTabSz="1130300">
              <a:lnSpc>
                <a:spcPct val="100000"/>
              </a:lnSpc>
              <a:defRPr sz="3200">
                <a:solidFill>
                  <a:schemeClr val="accent3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 algn="ctr"/>
            <a:r>
              <a:rPr sz="1600" dirty="0" err="1">
                <a:solidFill>
                  <a:srgbClr val="92D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morfema</a:t>
            </a:r>
            <a:endParaRPr lang="en-US" sz="1600" dirty="0">
              <a:solidFill>
                <a:srgbClr val="92D05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AE" sz="1600" dirty="0">
                <a:solidFill>
                  <a:srgbClr val="92D05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(prefisso)</a:t>
            </a:r>
            <a:endParaRPr sz="1600" dirty="0">
              <a:solidFill>
                <a:srgbClr val="92D05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84" name="morfema 2"/>
          <p:cNvSpPr/>
          <p:nvPr/>
        </p:nvSpPr>
        <p:spPr>
          <a:xfrm>
            <a:off x="7248384" y="3593488"/>
            <a:ext cx="1904334" cy="520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defTabSz="1130300">
              <a:lnSpc>
                <a:spcPct val="100000"/>
              </a:lnSpc>
              <a:defRPr sz="3200">
                <a:solidFill>
                  <a:schemeClr val="accent4">
                    <a:hueOff val="-904334"/>
                    <a:lumOff val="2953"/>
                  </a:schemeClr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rPr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morfema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</a:t>
            </a:r>
            <a:r>
              <a:rPr lang="en-US" sz="16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radice</a:t>
            </a: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sz="1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85" name="Line"/>
          <p:cNvSpPr/>
          <p:nvPr/>
        </p:nvSpPr>
        <p:spPr>
          <a:xfrm flipV="1">
            <a:off x="4315606" y="4399821"/>
            <a:ext cx="839068" cy="8361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endParaRPr sz="900"/>
          </a:p>
        </p:txBody>
      </p:sp>
      <p:sp>
        <p:nvSpPr>
          <p:cNvPr id="586" name="Line"/>
          <p:cNvSpPr/>
          <p:nvPr/>
        </p:nvSpPr>
        <p:spPr>
          <a:xfrm flipH="1">
            <a:off x="6989523" y="3898032"/>
            <a:ext cx="258860" cy="21630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endParaRPr sz="900"/>
          </a:p>
        </p:txBody>
      </p:sp>
      <p:sp>
        <p:nvSpPr>
          <p:cNvPr id="587" name="confine morfologico"/>
          <p:cNvSpPr/>
          <p:nvPr/>
        </p:nvSpPr>
        <p:spPr>
          <a:xfrm>
            <a:off x="4673273" y="4750872"/>
            <a:ext cx="2087661" cy="520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defTabSz="1130300">
              <a:lnSpc>
                <a:spcPct val="100000"/>
              </a:lnSpc>
              <a:defRPr sz="32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rPr sz="16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confine morfologico</a:t>
            </a:r>
          </a:p>
        </p:txBody>
      </p:sp>
      <p:sp>
        <p:nvSpPr>
          <p:cNvPr id="588" name="Line"/>
          <p:cNvSpPr/>
          <p:nvPr/>
        </p:nvSpPr>
        <p:spPr>
          <a:xfrm flipV="1">
            <a:off x="5638087" y="4536247"/>
            <a:ext cx="259129" cy="40610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endParaRPr sz="900"/>
          </a:p>
        </p:txBody>
      </p:sp>
      <p:sp>
        <p:nvSpPr>
          <p:cNvPr id="589" name="TP alta"/>
          <p:cNvSpPr/>
          <p:nvPr/>
        </p:nvSpPr>
        <p:spPr>
          <a:xfrm>
            <a:off x="3634757" y="6336264"/>
            <a:ext cx="2087662" cy="520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defTabSz="1130300">
              <a:lnSpc>
                <a:spcPct val="100000"/>
              </a:lnSpc>
              <a:defRPr sz="3200">
                <a:solidFill>
                  <a:schemeClr val="accent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rPr lang="en-US" sz="160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  <a:r>
              <a:rPr sz="160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TP</a:t>
            </a:r>
            <a:r>
              <a:rPr sz="16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160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alta</a:t>
            </a:r>
            <a:endParaRPr sz="1600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90" name="TP alta"/>
          <p:cNvSpPr/>
          <p:nvPr/>
        </p:nvSpPr>
        <p:spPr>
          <a:xfrm>
            <a:off x="7272366" y="6336264"/>
            <a:ext cx="2087661" cy="520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defTabSz="1130300">
              <a:lnSpc>
                <a:spcPct val="100000"/>
              </a:lnSpc>
              <a:defRPr sz="3200">
                <a:solidFill>
                  <a:schemeClr val="accent5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rPr lang="en-US" sz="160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  <a:r>
              <a:rPr sz="160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TP</a:t>
            </a:r>
            <a:r>
              <a:rPr sz="1600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160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alta</a:t>
            </a:r>
            <a:endParaRPr sz="1600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91" name="TP bassa"/>
          <p:cNvSpPr/>
          <p:nvPr/>
        </p:nvSpPr>
        <p:spPr>
          <a:xfrm>
            <a:off x="5351528" y="6348621"/>
            <a:ext cx="1266951" cy="520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 defTabSz="1130300">
              <a:lnSpc>
                <a:spcPct val="100000"/>
              </a:lnSpc>
              <a:defRPr sz="3200">
                <a:solidFill>
                  <a:schemeClr val="accent1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r>
              <a:rPr lang="en-US" sz="1600" dirty="0" err="1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</a:t>
            </a:r>
            <a:r>
              <a:rPr sz="1600" dirty="0" err="1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TP</a:t>
            </a:r>
            <a:r>
              <a:rPr sz="1600" dirty="0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1600" dirty="0" err="1">
                <a:solidFill>
                  <a:srgbClr val="0070C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bassa</a:t>
            </a:r>
            <a:endParaRPr sz="1600" dirty="0">
              <a:solidFill>
                <a:srgbClr val="0070C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92" name="Line"/>
          <p:cNvSpPr/>
          <p:nvPr/>
        </p:nvSpPr>
        <p:spPr>
          <a:xfrm flipV="1">
            <a:off x="5810216" y="5645204"/>
            <a:ext cx="1" cy="86360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25400" tIns="25400" rIns="25400" bIns="25400" anchor="ctr"/>
          <a:lstStyle/>
          <a:p>
            <a:endParaRPr sz="900"/>
          </a:p>
        </p:txBody>
      </p:sp>
      <p:sp>
        <p:nvSpPr>
          <p:cNvPr id="593" name="Line"/>
          <p:cNvSpPr/>
          <p:nvPr/>
        </p:nvSpPr>
        <p:spPr>
          <a:xfrm>
            <a:off x="5606338" y="5192139"/>
            <a:ext cx="145163" cy="40610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25400" tIns="25400" rIns="25400" bIns="25400" anchor="ctr"/>
          <a:lstStyle/>
          <a:p>
            <a:endParaRPr sz="900"/>
          </a:p>
        </p:txBody>
      </p:sp>
      <p:sp>
        <p:nvSpPr>
          <p:cNvPr id="594" name="&quot;TROUGH PATTERN&quot;"/>
          <p:cNvSpPr txBox="1"/>
          <p:nvPr/>
        </p:nvSpPr>
        <p:spPr>
          <a:xfrm>
            <a:off x="8312907" y="4958174"/>
            <a:ext cx="3366306" cy="397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4500">
                <a:latin typeface="Canela Text Bold"/>
                <a:ea typeface="Canela Text Bold"/>
                <a:cs typeface="Canela Text Bold"/>
                <a:sym typeface="Canela Text Bold"/>
              </a:defRPr>
            </a:lvl1pPr>
          </a:lstStyle>
          <a:p>
            <a:r>
              <a:rPr sz="225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"TROUGH PATTERN"</a:t>
            </a:r>
          </a:p>
        </p:txBody>
      </p:sp>
      <p:sp>
        <p:nvSpPr>
          <p:cNvPr id="595" name="Line"/>
          <p:cNvSpPr/>
          <p:nvPr/>
        </p:nvSpPr>
        <p:spPr>
          <a:xfrm>
            <a:off x="9152718" y="5704313"/>
            <a:ext cx="710476" cy="71047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25400" tIns="25400" rIns="25400" bIns="25400" anchor="ctr"/>
          <a:lstStyle/>
          <a:p>
            <a:endParaRPr sz="900"/>
          </a:p>
        </p:txBody>
      </p:sp>
      <p:sp>
        <p:nvSpPr>
          <p:cNvPr id="596" name="Line"/>
          <p:cNvSpPr/>
          <p:nvPr/>
        </p:nvSpPr>
        <p:spPr>
          <a:xfrm flipH="1">
            <a:off x="9859830" y="5710985"/>
            <a:ext cx="701652" cy="70775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25400" tIns="25400" rIns="25400" bIns="25400" anchor="ctr"/>
          <a:lstStyle/>
          <a:p>
            <a:endParaRPr sz="900"/>
          </a:p>
        </p:txBody>
      </p:sp>
      <p:grpSp>
        <p:nvGrpSpPr>
          <p:cNvPr id="599" name="in"/>
          <p:cNvGrpSpPr/>
          <p:nvPr/>
        </p:nvGrpSpPr>
        <p:grpSpPr>
          <a:xfrm>
            <a:off x="8808596" y="5404990"/>
            <a:ext cx="373742" cy="552604"/>
            <a:chOff x="-69672" y="0"/>
            <a:chExt cx="747480" cy="1105206"/>
          </a:xfrm>
        </p:grpSpPr>
        <p:sp>
          <p:nvSpPr>
            <p:cNvPr id="598" name="in"/>
            <p:cNvSpPr/>
            <p:nvPr/>
          </p:nvSpPr>
          <p:spPr>
            <a:xfrm>
              <a:off x="31750" y="31750"/>
              <a:ext cx="646058" cy="1041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solidFill>
                    <a:schemeClr val="accent3"/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r>
                <a:rPr sz="1600">
                  <a:solidFill>
                    <a:srgbClr val="92D05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in</a:t>
              </a:r>
            </a:p>
          </p:txBody>
        </p:sp>
        <p:pic>
          <p:nvPicPr>
            <p:cNvPr id="597" name="in in" descr="in in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69672" y="0"/>
              <a:ext cx="709558" cy="1105206"/>
            </a:xfrm>
            <a:prstGeom prst="rect">
              <a:avLst/>
            </a:prstGeom>
            <a:effectLst/>
          </p:spPr>
        </p:pic>
      </p:grpSp>
      <p:grpSp>
        <p:nvGrpSpPr>
          <p:cNvPr id="602" name="n | f"/>
          <p:cNvGrpSpPr/>
          <p:nvPr/>
        </p:nvGrpSpPr>
        <p:grpSpPr>
          <a:xfrm>
            <a:off x="9617677" y="6399564"/>
            <a:ext cx="563166" cy="416072"/>
            <a:chOff x="-11934" y="0"/>
            <a:chExt cx="1126329" cy="1105206"/>
          </a:xfrm>
        </p:grpSpPr>
        <p:sp>
          <p:nvSpPr>
            <p:cNvPr id="601" name="n | f"/>
            <p:cNvSpPr/>
            <p:nvPr/>
          </p:nvSpPr>
          <p:spPr>
            <a:xfrm>
              <a:off x="31750" y="31750"/>
              <a:ext cx="1062829" cy="1041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/>
            <a:p>
              <a:pPr defTabSz="565150">
                <a:defRPr sz="3200">
                  <a:solidFill>
                    <a:schemeClr val="accent3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n</a:t>
              </a:r>
              <a:r>
                <a:rPr sz="1600">
                  <a:solidFill>
                    <a:srgbClr val="000000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 | </a:t>
              </a:r>
              <a:r>
                <a:rPr sz="1600">
                  <a:solidFill>
                    <a:schemeClr val="accent4">
                      <a:hueOff val="-904334"/>
                      <a:lumOff val="2953"/>
                    </a:schemeClr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f</a:t>
              </a:r>
            </a:p>
          </p:txBody>
        </p:sp>
        <p:pic>
          <p:nvPicPr>
            <p:cNvPr id="600" name="n | f n | f" descr="n | f n | f"/>
            <p:cNvPicPr>
              <a:picLocks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11934" y="0"/>
              <a:ext cx="1126329" cy="1105206"/>
            </a:xfrm>
            <a:prstGeom prst="rect">
              <a:avLst/>
            </a:prstGeom>
            <a:effectLst/>
          </p:spPr>
        </p:pic>
      </p:grpSp>
      <p:grpSp>
        <p:nvGrpSpPr>
          <p:cNvPr id="605" name="fe"/>
          <p:cNvGrpSpPr/>
          <p:nvPr/>
        </p:nvGrpSpPr>
        <p:grpSpPr>
          <a:xfrm>
            <a:off x="10537578" y="5383418"/>
            <a:ext cx="376484" cy="552604"/>
            <a:chOff x="-75156" y="0"/>
            <a:chExt cx="752964" cy="1105206"/>
          </a:xfrm>
        </p:grpSpPr>
        <p:sp>
          <p:nvSpPr>
            <p:cNvPr id="604" name="fe"/>
            <p:cNvSpPr/>
            <p:nvPr/>
          </p:nvSpPr>
          <p:spPr>
            <a:xfrm>
              <a:off x="31750" y="31750"/>
              <a:ext cx="646058" cy="104170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5400" tIns="25400" rIns="25400" bIns="25400" numCol="1" anchor="ctr">
              <a:noAutofit/>
            </a:bodyPr>
            <a:lstStyle>
              <a:lvl1pPr defTabSz="1130300">
                <a:lnSpc>
                  <a:spcPct val="100000"/>
                </a:lnSpc>
                <a:defRPr sz="3200">
                  <a:solidFill>
                    <a:schemeClr val="accent4">
                      <a:hueOff val="-904334"/>
                      <a:lumOff val="2953"/>
                    </a:schemeClr>
                  </a:solidFill>
                  <a:latin typeface="Graphik"/>
                  <a:ea typeface="Graphik"/>
                  <a:cs typeface="Graphik"/>
                  <a:sym typeface="Graphik"/>
                </a:defRPr>
              </a:lvl1pPr>
            </a:lstStyle>
            <a:p>
              <a:r>
                <a:rPr sz="160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fe</a:t>
              </a:r>
            </a:p>
          </p:txBody>
        </p:sp>
        <p:pic>
          <p:nvPicPr>
            <p:cNvPr id="603" name="fe fe" descr="fe fe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75156" y="0"/>
              <a:ext cx="709558" cy="1105206"/>
            </a:xfrm>
            <a:prstGeom prst="rect">
              <a:avLst/>
            </a:prstGeom>
            <a:effectLst/>
          </p:spPr>
        </p:pic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81328FDD-22DA-3551-CB1F-F6222F24D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375896"/>
            <a:ext cx="11644008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dirty="0"/>
              <a:t>Come fa il cervello (e le popolazioni neurali specifiche) a sapere </a:t>
            </a:r>
            <a:r>
              <a:rPr lang="it-IT" i="1" dirty="0"/>
              <a:t>dove </a:t>
            </a:r>
            <a:r>
              <a:rPr lang="it-IT" dirty="0"/>
              <a:t>effettuare il taglio?</a:t>
            </a:r>
          </a:p>
        </p:txBody>
      </p:sp>
      <p:sp>
        <p:nvSpPr>
          <p:cNvPr id="2" name="Se le rappresentazioni mentali dei morfemi sono create dalla probabilità statistica (TP), ci aspettiamo che:…">
            <a:extLst>
              <a:ext uri="{FF2B5EF4-FFF2-40B4-BE49-F238E27FC236}">
                <a16:creationId xmlns:a16="http://schemas.microsoft.com/office/drawing/2014/main" id="{7ED7F321-029A-3192-611B-67B1A4D84FE3}"/>
              </a:ext>
            </a:extLst>
          </p:cNvPr>
          <p:cNvSpPr/>
          <p:nvPr/>
        </p:nvSpPr>
        <p:spPr>
          <a:xfrm>
            <a:off x="514528" y="1780883"/>
            <a:ext cx="11162945" cy="2338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45720" bIns="45720">
            <a:spAutoFit/>
          </a:bodyPr>
          <a:lstStyle/>
          <a:p>
            <a:pPr defTabSz="411480">
              <a:lnSpc>
                <a:spcPct val="150000"/>
              </a:lnSpc>
              <a:defRPr sz="4000"/>
            </a:pPr>
            <a:r>
              <a:rPr sz="2000" dirty="0"/>
              <a:t>Se le </a:t>
            </a:r>
            <a:r>
              <a:rPr sz="2000" dirty="0" err="1"/>
              <a:t>rappresentazioni</a:t>
            </a:r>
            <a:r>
              <a:rPr sz="2000" dirty="0"/>
              <a:t> </a:t>
            </a:r>
            <a:r>
              <a:rPr sz="2000" dirty="0" err="1"/>
              <a:t>mentali</a:t>
            </a:r>
            <a:r>
              <a:rPr sz="2000" dirty="0"/>
              <a:t> </a:t>
            </a:r>
            <a:r>
              <a:rPr sz="2000" dirty="0" err="1"/>
              <a:t>dei</a:t>
            </a:r>
            <a:r>
              <a:rPr sz="2000" dirty="0"/>
              <a:t> </a:t>
            </a:r>
            <a:r>
              <a:rPr sz="2000" dirty="0" err="1"/>
              <a:t>morfemi</a:t>
            </a:r>
            <a:r>
              <a:rPr sz="2000" dirty="0"/>
              <a:t> </a:t>
            </a:r>
            <a:r>
              <a:rPr sz="2000" dirty="0" err="1"/>
              <a:t>sono</a:t>
            </a:r>
            <a:r>
              <a:rPr sz="2000" dirty="0"/>
              <a:t> create </a:t>
            </a:r>
            <a:r>
              <a:rPr sz="2000" dirty="0" err="1"/>
              <a:t>dalla</a:t>
            </a:r>
            <a:r>
              <a:rPr sz="2000" dirty="0"/>
              <a:t> </a:t>
            </a:r>
            <a:r>
              <a:rPr sz="2000" dirty="0" err="1"/>
              <a:t>probabilità</a:t>
            </a:r>
            <a:r>
              <a:rPr sz="2000" dirty="0"/>
              <a:t> </a:t>
            </a:r>
            <a:r>
              <a:rPr sz="2000" dirty="0" err="1"/>
              <a:t>statistica</a:t>
            </a:r>
            <a:r>
              <a:rPr sz="2000" dirty="0"/>
              <a:t> (</a:t>
            </a:r>
            <a:r>
              <a:rPr lang="en-US" sz="2000" dirty="0" err="1"/>
              <a:t>o</a:t>
            </a:r>
            <a:r>
              <a:rPr sz="2000" dirty="0" err="1"/>
              <a:t>TP</a:t>
            </a:r>
            <a:r>
              <a:rPr sz="2000" dirty="0"/>
              <a:t>), ci </a:t>
            </a:r>
            <a:r>
              <a:rPr sz="2000" dirty="0" err="1"/>
              <a:t>aspettiamo</a:t>
            </a:r>
            <a:r>
              <a:rPr sz="2000" dirty="0"/>
              <a:t> </a:t>
            </a:r>
            <a:r>
              <a:rPr sz="2000" dirty="0" err="1"/>
              <a:t>che</a:t>
            </a:r>
            <a:r>
              <a:rPr sz="2000" dirty="0"/>
              <a:t>:</a:t>
            </a:r>
          </a:p>
          <a:p>
            <a:pPr marL="469900" indent="-215900" defTabSz="411480">
              <a:lnSpc>
                <a:spcPct val="150000"/>
              </a:lnSpc>
              <a:buSzPct val="100000"/>
              <a:buChar char="•"/>
              <a:defRPr sz="4000"/>
            </a:pPr>
            <a:r>
              <a:rPr sz="2000" dirty="0"/>
              <a:t>la </a:t>
            </a:r>
            <a:r>
              <a:rPr lang="en-US" sz="2000" dirty="0" err="1"/>
              <a:t>o</a:t>
            </a:r>
            <a:r>
              <a:rPr sz="2000" dirty="0" err="1"/>
              <a:t>TP</a:t>
            </a:r>
            <a:r>
              <a:rPr sz="2000" dirty="0"/>
              <a:t> </a:t>
            </a:r>
            <a:r>
              <a:rPr sz="2000" dirty="0" err="1"/>
              <a:t>tra</a:t>
            </a:r>
            <a:r>
              <a:rPr sz="2000" dirty="0"/>
              <a:t> le </a:t>
            </a:r>
            <a:r>
              <a:rPr sz="2000" dirty="0" err="1"/>
              <a:t>lettere</a:t>
            </a:r>
            <a:r>
              <a:rPr sz="2000" dirty="0"/>
              <a:t> </a:t>
            </a:r>
            <a:r>
              <a:rPr lang="en-US" sz="2000" dirty="0"/>
              <a:t>di </a:t>
            </a:r>
            <a:r>
              <a:rPr lang="en-US" sz="2000" dirty="0" err="1"/>
              <a:t>ciascun</a:t>
            </a:r>
            <a:r>
              <a:rPr lang="en-US" sz="2000" dirty="0"/>
              <a:t> </a:t>
            </a:r>
            <a:r>
              <a:rPr lang="en-US" sz="2000" dirty="0" err="1"/>
              <a:t>morfema</a:t>
            </a:r>
            <a:r>
              <a:rPr sz="2000" dirty="0"/>
              <a:t> </a:t>
            </a:r>
            <a:r>
              <a:rPr sz="2000" dirty="0" err="1"/>
              <a:t>sia</a:t>
            </a:r>
            <a:r>
              <a:rPr sz="2000" dirty="0"/>
              <a:t> </a:t>
            </a:r>
            <a:r>
              <a:rPr sz="2000" dirty="0" err="1">
                <a:solidFill>
                  <a:srgbClr val="FF0000"/>
                </a:solidFill>
              </a:rPr>
              <a:t>alta</a:t>
            </a:r>
            <a:r>
              <a:rPr sz="2000" dirty="0"/>
              <a:t>;</a:t>
            </a:r>
          </a:p>
          <a:p>
            <a:pPr marL="469900" indent="-215900" defTabSz="411480">
              <a:lnSpc>
                <a:spcPct val="150000"/>
              </a:lnSpc>
              <a:buSzPct val="100000"/>
              <a:buChar char="•"/>
              <a:defRPr sz="4000"/>
            </a:pPr>
            <a:r>
              <a:rPr sz="2000" dirty="0"/>
              <a:t>la </a:t>
            </a:r>
            <a:r>
              <a:rPr lang="en-US" sz="2000" dirty="0" err="1"/>
              <a:t>o</a:t>
            </a:r>
            <a:r>
              <a:rPr sz="2000" dirty="0" err="1"/>
              <a:t>TP</a:t>
            </a:r>
            <a:r>
              <a:rPr sz="2000" dirty="0"/>
              <a:t> </a:t>
            </a:r>
            <a:r>
              <a:rPr sz="2000" dirty="0" err="1"/>
              <a:t>tra</a:t>
            </a:r>
            <a:r>
              <a:rPr sz="2000" dirty="0"/>
              <a:t> </a:t>
            </a:r>
            <a:r>
              <a:rPr sz="2000" dirty="0" err="1"/>
              <a:t>l'ultima</a:t>
            </a:r>
            <a:r>
              <a:rPr sz="2000" dirty="0"/>
              <a:t> </a:t>
            </a:r>
            <a:r>
              <a:rPr sz="2000" dirty="0" err="1"/>
              <a:t>lettera</a:t>
            </a:r>
            <a:r>
              <a:rPr sz="2000" dirty="0"/>
              <a:t> d</a:t>
            </a:r>
            <a:r>
              <a:rPr lang="en-US" sz="2000" dirty="0"/>
              <a:t>i un </a:t>
            </a:r>
            <a:r>
              <a:rPr lang="en-US" sz="2000" dirty="0" err="1"/>
              <a:t>morfema</a:t>
            </a:r>
            <a:r>
              <a:rPr lang="en-US" sz="2000" dirty="0"/>
              <a:t> </a:t>
            </a:r>
            <a:r>
              <a:rPr sz="2000" dirty="0"/>
              <a:t>e la prima </a:t>
            </a:r>
            <a:r>
              <a:rPr sz="2000" dirty="0" err="1"/>
              <a:t>lettera</a:t>
            </a:r>
            <a:r>
              <a:rPr sz="2000" dirty="0"/>
              <a:t> del </a:t>
            </a:r>
            <a:r>
              <a:rPr lang="en-US" sz="2000" dirty="0" err="1"/>
              <a:t>morfema</a:t>
            </a:r>
            <a:r>
              <a:rPr lang="en-US" sz="2000" dirty="0"/>
              <a:t> </a:t>
            </a:r>
            <a:r>
              <a:rPr lang="en-US" sz="2000" dirty="0" err="1"/>
              <a:t>successivo</a:t>
            </a:r>
            <a:r>
              <a:rPr sz="2000" dirty="0"/>
              <a:t> </a:t>
            </a:r>
            <a:r>
              <a:rPr sz="2000" dirty="0" err="1"/>
              <a:t>sia</a:t>
            </a:r>
            <a:r>
              <a:rPr sz="2000" dirty="0"/>
              <a:t> </a:t>
            </a:r>
            <a:r>
              <a:rPr sz="2000" dirty="0" err="1">
                <a:solidFill>
                  <a:srgbClr val="0070C0"/>
                </a:solidFill>
              </a:rPr>
              <a:t>bassa</a:t>
            </a:r>
            <a:r>
              <a:rPr sz="2000" dirty="0"/>
              <a:t>;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036837-F3A0-ACBE-A9B7-7545964C3FC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65</a:t>
            </a:fld>
            <a:endParaRPr lang="en-AE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4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4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400"/>
                                        <p:tgtEl>
                                          <p:spTgt spid="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4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00"/>
                            </p:stCondLst>
                            <p:childTnLst>
                              <p:par>
                                <p:cTn id="27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4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3" dur="2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4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4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"/>
                            </p:stCondLst>
                            <p:childTnLst>
                              <p:par>
                                <p:cTn id="45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4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4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4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"/>
                            </p:stCondLst>
                            <p:childTnLst>
                              <p:par>
                                <p:cTn id="65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4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"/>
                            </p:stCondLst>
                            <p:childTnLst>
                              <p:par>
                                <p:cTn id="69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40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200"/>
                            </p:stCondLst>
                            <p:childTnLst>
                              <p:par>
                                <p:cTn id="73" presetID="9" presetClass="entr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9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7" grpId="0" animBg="1" advAuto="0"/>
      <p:bldP spid="570" grpId="0" animBg="1" advAuto="0"/>
      <p:bldP spid="573" grpId="0" animBg="1" advAuto="0"/>
      <p:bldP spid="576" grpId="0" animBg="1" advAuto="0"/>
      <p:bldP spid="579" grpId="0" animBg="1" advAuto="0"/>
      <p:bldP spid="582" grpId="0" animBg="1" advAuto="0"/>
      <p:bldP spid="589" grpId="0" animBg="1" advAuto="0"/>
      <p:bldP spid="590" grpId="0" animBg="1" advAuto="0"/>
      <p:bldP spid="591" grpId="0" animBg="1" advAuto="0"/>
      <p:bldP spid="592" grpId="0" animBg="1" advAuto="0"/>
      <p:bldP spid="593" grpId="0" animBg="1" advAuto="0"/>
      <p:bldP spid="594" grpId="0" animBg="1" advAuto="0"/>
      <p:bldP spid="595" grpId="0" animBg="1" advAuto="0"/>
      <p:bldP spid="596" grpId="0" animBg="1" advAuto="0"/>
      <p:bldP spid="599" grpId="0" animBg="1" advAuto="0"/>
      <p:bldP spid="602" grpId="0" animBg="1" advAuto="0"/>
      <p:bldP spid="605" grpId="0" animBg="1" advAuto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3" name="3v_TPg2.pdf" descr="3v_TPg2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112" y="1721847"/>
            <a:ext cx="7114445" cy="5081746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9CD378F-B546-0D5B-AAF7-028B79DF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97215"/>
            <a:ext cx="11644008" cy="1325563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Alcune questioni aperte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813BB2-9516-04AE-807E-E67EB754FC49}"/>
              </a:ext>
            </a:extLst>
          </p:cNvPr>
          <p:cNvSpPr txBox="1"/>
          <p:nvPr/>
        </p:nvSpPr>
        <p:spPr>
          <a:xfrm>
            <a:off x="2254051" y="1202981"/>
            <a:ext cx="768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(1) L’oTP è un corretto predittore dei confini morfo-ortografici?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DBF421-C2D2-55A9-525A-68FEECD5944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66</a:t>
            </a:fld>
            <a:endParaRPr lang="en-AE"/>
          </a:p>
        </p:txBody>
      </p:sp>
    </p:spTree>
  </p:cSld>
  <p:clrMapOvr>
    <a:masterClrMapping/>
  </p:clrMapOvr>
  <p:transition spd="med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7" name="4v_TPandTroughs.pdf" descr="4v_TPandTroughs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243" y="1608630"/>
            <a:ext cx="7409514" cy="529251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E78C4AD-333C-34CB-56B2-E16EAAA23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97215"/>
            <a:ext cx="11644008" cy="1325563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Alcune questioni aperte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CDAD-285C-EA26-61F3-9B754E802165}"/>
              </a:ext>
            </a:extLst>
          </p:cNvPr>
          <p:cNvSpPr txBox="1"/>
          <p:nvPr/>
        </p:nvSpPr>
        <p:spPr>
          <a:xfrm>
            <a:off x="2254051" y="1202981"/>
            <a:ext cx="7683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(1) L’oTP è un corretto predittore dei confini morfo-ortografici?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2CA4BD-5BB1-FDD8-95EA-38FE5FF7EC3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67</a:t>
            </a:fld>
            <a:endParaRPr lang="en-AE"/>
          </a:p>
        </p:txBody>
      </p:sp>
    </p:spTree>
  </p:cSld>
  <p:clrMapOvr>
    <a:masterClrMapping/>
  </p:clrMapOvr>
  <p:transition spd="med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E78C4AD-333C-34CB-56B2-E16EAAA23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97215"/>
            <a:ext cx="11644008" cy="1325563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Alcune questioni aperte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3CDAD-285C-EA26-61F3-9B754E802165}"/>
              </a:ext>
            </a:extLst>
          </p:cNvPr>
          <p:cNvSpPr txBox="1"/>
          <p:nvPr/>
        </p:nvSpPr>
        <p:spPr>
          <a:xfrm>
            <a:off x="1530743" y="1153048"/>
            <a:ext cx="9130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(2) Il priming ortografico e semantico sono </a:t>
            </a:r>
            <a:r>
              <a:rPr lang="en-AE" i="1" dirty="0"/>
              <a:t>davvero</a:t>
            </a:r>
            <a:r>
              <a:rPr lang="en-AE" dirty="0"/>
              <a:t> nulli in masked priming?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B2465D-ACD0-D807-50BD-69A20841C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897" y="1522380"/>
            <a:ext cx="7076194" cy="50544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7315BF-2DBA-A8DE-E112-B20E2304B8F0}"/>
              </a:ext>
            </a:extLst>
          </p:cNvPr>
          <p:cNvSpPr txBox="1"/>
          <p:nvPr/>
        </p:nvSpPr>
        <p:spPr>
          <a:xfrm>
            <a:off x="8027635" y="1707271"/>
            <a:ext cx="98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N=642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6B75A4-320C-96E6-3AF0-01CD4A4B9397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68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050296352"/>
      </p:ext>
    </p:extLst>
  </p:cSld>
  <p:clrMapOvr>
    <a:masterClrMapping/>
  </p:clrMapOvr>
  <p:transition spd="med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E78C4AD-333C-34CB-56B2-E16EAAA23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464" y="97215"/>
            <a:ext cx="11644008" cy="1325563"/>
          </a:xfrm>
        </p:spPr>
        <p:txBody>
          <a:bodyPr>
            <a:normAutofit/>
          </a:bodyPr>
          <a:lstStyle/>
          <a:p>
            <a:pPr algn="ctr"/>
            <a:r>
              <a:rPr lang="it-IT" dirty="0"/>
              <a:t>Alcune questioni aperte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9C0FC0-7505-51D7-AD32-682934C3B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465" y="1271490"/>
            <a:ext cx="11206715" cy="5229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03CDAD-285C-EA26-61F3-9B754E802165}"/>
              </a:ext>
            </a:extLst>
          </p:cNvPr>
          <p:cNvSpPr txBox="1"/>
          <p:nvPr/>
        </p:nvSpPr>
        <p:spPr>
          <a:xfrm>
            <a:off x="4334941" y="1152035"/>
            <a:ext cx="3522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(3) Gli affissi sono </a:t>
            </a:r>
            <a:r>
              <a:rPr lang="en-AE" i="1" dirty="0"/>
              <a:t>primabili?</a:t>
            </a:r>
            <a:endParaRPr lang="en-A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6B56D8-ACF5-E056-5C23-8E655414435E}"/>
              </a:ext>
            </a:extLst>
          </p:cNvPr>
          <p:cNvSpPr txBox="1"/>
          <p:nvPr/>
        </p:nvSpPr>
        <p:spPr>
          <a:xfrm>
            <a:off x="10100984" y="1635183"/>
            <a:ext cx="1220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E" dirty="0"/>
              <a:t>N=3.236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0326A1-1EA4-3309-5B1A-0991559044A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AE" smtClean="0"/>
              <a:t>69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58148678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La parola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BEC68E-2B71-247C-E6C6-B1AFEE63A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7</a:t>
            </a:fld>
            <a:endParaRPr lang="en-A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F6E878-D5BC-D592-2DE1-9559F2E28932}"/>
              </a:ext>
            </a:extLst>
          </p:cNvPr>
          <p:cNvSpPr txBox="1"/>
          <p:nvPr/>
        </p:nvSpPr>
        <p:spPr>
          <a:xfrm>
            <a:off x="2090737" y="1429078"/>
            <a:ext cx="1592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>
                <a:solidFill>
                  <a:schemeClr val="accent5">
                    <a:lumMod val="75000"/>
                  </a:schemeClr>
                </a:solidFill>
              </a:rPr>
              <a:t>suono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A1A67-A1E6-2BA0-A7E3-7C3E61761625}"/>
              </a:ext>
            </a:extLst>
          </p:cNvPr>
          <p:cNvSpPr txBox="1"/>
          <p:nvPr/>
        </p:nvSpPr>
        <p:spPr>
          <a:xfrm>
            <a:off x="8123237" y="1429078"/>
            <a:ext cx="2455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>
                <a:solidFill>
                  <a:schemeClr val="accent6"/>
                </a:solidFill>
              </a:rPr>
              <a:t>significato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BD6C15-1035-0F2E-C627-A484CE2463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915" t="-288" r="2915" b="288"/>
          <a:stretch/>
        </p:blipFill>
        <p:spPr>
          <a:xfrm>
            <a:off x="926517" y="1939598"/>
            <a:ext cx="3920702" cy="44167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B58112-94C0-01E6-4FE9-705304D7EB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46" t="608" r="16817" b="16709"/>
          <a:stretch/>
        </p:blipFill>
        <p:spPr>
          <a:xfrm rot="5400000">
            <a:off x="7157665" y="2559473"/>
            <a:ext cx="4387005" cy="3206750"/>
          </a:xfrm>
          <a:prstGeom prst="rect">
            <a:avLst/>
          </a:prstGeom>
        </p:spPr>
      </p:pic>
      <p:sp>
        <p:nvSpPr>
          <p:cNvPr id="10" name="Up-Down Arrow 9">
            <a:extLst>
              <a:ext uri="{FF2B5EF4-FFF2-40B4-BE49-F238E27FC236}">
                <a16:creationId xmlns:a16="http://schemas.microsoft.com/office/drawing/2014/main" id="{C481F782-ABE4-548F-5173-D1FD0435197E}"/>
              </a:ext>
            </a:extLst>
          </p:cNvPr>
          <p:cNvSpPr/>
          <p:nvPr/>
        </p:nvSpPr>
        <p:spPr>
          <a:xfrm rot="5400000" flipH="1">
            <a:off x="5970384" y="3014734"/>
            <a:ext cx="654243" cy="2296227"/>
          </a:xfrm>
          <a:prstGeom prst="upDownArrow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E1B5EE-821D-E5D8-2356-9F1924D3FA78}"/>
              </a:ext>
            </a:extLst>
          </p:cNvPr>
          <p:cNvSpPr txBox="1"/>
          <p:nvPr/>
        </p:nvSpPr>
        <p:spPr>
          <a:xfrm>
            <a:off x="1658936" y="6334780"/>
            <a:ext cx="2455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>
                <a:solidFill>
                  <a:schemeClr val="accent5">
                    <a:lumMod val="75000"/>
                  </a:schemeClr>
                </a:solidFill>
              </a:rPr>
              <a:t>[</a:t>
            </a:r>
            <a:r>
              <a:rPr lang="it-IT" sz="2800" b="1" dirty="0" err="1">
                <a:solidFill>
                  <a:schemeClr val="accent5">
                    <a:lumMod val="75000"/>
                  </a:schemeClr>
                </a:solidFill>
              </a:rPr>
              <a:t>gatˈto</a:t>
            </a:r>
            <a:r>
              <a:rPr lang="it-IT" sz="2800" b="1" dirty="0">
                <a:solidFill>
                  <a:schemeClr val="accent5">
                    <a:lumMod val="75000"/>
                  </a:schemeClr>
                </a:solidFill>
              </a:rPr>
              <a:t>]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C90D6E-751E-028F-09B2-AFCE61D6878C}"/>
              </a:ext>
            </a:extLst>
          </p:cNvPr>
          <p:cNvSpPr/>
          <p:nvPr/>
        </p:nvSpPr>
        <p:spPr>
          <a:xfrm>
            <a:off x="5474043" y="2879124"/>
            <a:ext cx="1705233" cy="81554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95EBBE9-B45B-466F-11A2-F11BBD2AD16F}"/>
              </a:ext>
            </a:extLst>
          </p:cNvPr>
          <p:cNvSpPr txBox="1">
            <a:spLocks/>
          </p:cNvSpPr>
          <p:nvPr/>
        </p:nvSpPr>
        <p:spPr>
          <a:xfrm>
            <a:off x="5830247" y="1952298"/>
            <a:ext cx="1055906" cy="10766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Verdana" panose="020B060403050404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it-IT" sz="6000" dirty="0"/>
              <a:t>?</a:t>
            </a:r>
            <a:endParaRPr lang="it-IT" sz="8800" dirty="0"/>
          </a:p>
        </p:txBody>
      </p:sp>
    </p:spTree>
    <p:extLst>
      <p:ext uri="{BB962C8B-B14F-4D97-AF65-F5344CB8AC3E}">
        <p14:creationId xmlns:p14="http://schemas.microsoft.com/office/powerpoint/2010/main" val="56988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  <p:bldP spid="5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269280F-2E75-4191-0F86-2EE93E87B3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944" y1="39833" x2="35278" y2="35933"/>
                        <a14:foregroundMark x1="35278" y1="35933" x2="60833" y2="34262"/>
                        <a14:foregroundMark x1="60833" y1="34262" x2="71389" y2="41226"/>
                        <a14:foregroundMark x1="71389" y1="41226" x2="80833" y2="52368"/>
                        <a14:foregroundMark x1="80833" y1="52368" x2="73889" y2="63231"/>
                        <a14:foregroundMark x1="73889" y1="63231" x2="61667" y2="67967"/>
                        <a14:foregroundMark x1="61667" y1="67967" x2="43333" y2="57660"/>
                        <a14:foregroundMark x1="43333" y1="57660" x2="28333" y2="54596"/>
                        <a14:foregroundMark x1="28333" y1="54596" x2="17500" y2="48747"/>
                        <a14:foregroundMark x1="17500" y1="48747" x2="21389" y2="43733"/>
                        <a14:backgroundMark x1="16389" y1="53760" x2="16667" y2="44568"/>
                      </a14:backgroundRemoval>
                    </a14:imgEffect>
                  </a14:imgLayer>
                </a14:imgProps>
              </a:ext>
            </a:extLst>
          </a:blip>
          <a:srcRect l="13282" t="26124" r="13700" b="13848"/>
          <a:stretch/>
        </p:blipFill>
        <p:spPr>
          <a:xfrm>
            <a:off x="4292996" y="3483177"/>
            <a:ext cx="3115820" cy="25472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Arbitrarietà linguistica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B8E85F-BAEA-A2C4-7A47-C4C5218909D2}"/>
              </a:ext>
            </a:extLst>
          </p:cNvPr>
          <p:cNvSpPr txBox="1"/>
          <p:nvPr/>
        </p:nvSpPr>
        <p:spPr>
          <a:xfrm>
            <a:off x="1163637" y="1360488"/>
            <a:ext cx="10344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L’associazione suono-significato è </a:t>
            </a:r>
            <a:r>
              <a:rPr lang="it-IT" sz="2200" b="1" dirty="0"/>
              <a:t>arbitraria</a:t>
            </a:r>
            <a:r>
              <a:rPr lang="it-IT" sz="2200" dirty="0"/>
              <a:t>, cioè </a:t>
            </a:r>
            <a:r>
              <a:rPr lang="it-IT" sz="2200" b="1" dirty="0"/>
              <a:t>non predicibile</a:t>
            </a:r>
            <a:r>
              <a:rPr lang="it-IT" sz="2200" dirty="0"/>
              <a:t>. Quindi, tale associazione deve essere </a:t>
            </a:r>
            <a:r>
              <a:rPr lang="it-IT" sz="2200" b="1" dirty="0"/>
              <a:t>memorizzata.</a:t>
            </a:r>
            <a:endParaRPr lang="it-IT" sz="2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7131175-887E-05A7-7769-56D3FD877B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2915" t="-288" r="2915" b="288"/>
          <a:stretch/>
        </p:blipFill>
        <p:spPr>
          <a:xfrm>
            <a:off x="926517" y="3809080"/>
            <a:ext cx="2261183" cy="2547269"/>
          </a:xfrm>
          <a:prstGeom prst="rect">
            <a:avLst/>
          </a:prstGeom>
        </p:spPr>
      </p:pic>
      <p:sp>
        <p:nvSpPr>
          <p:cNvPr id="15" name="Right Arrow 14">
            <a:extLst>
              <a:ext uri="{FF2B5EF4-FFF2-40B4-BE49-F238E27FC236}">
                <a16:creationId xmlns:a16="http://schemas.microsoft.com/office/drawing/2014/main" id="{66545D22-EA42-9A12-0672-9DEC6AA1BAE1}"/>
              </a:ext>
            </a:extLst>
          </p:cNvPr>
          <p:cNvSpPr/>
          <p:nvPr/>
        </p:nvSpPr>
        <p:spPr>
          <a:xfrm>
            <a:off x="3492698" y="4698842"/>
            <a:ext cx="495300" cy="33654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55E871E-8D46-C8BF-DE2F-12B48BF8C295}"/>
              </a:ext>
            </a:extLst>
          </p:cNvPr>
          <p:cNvSpPr/>
          <p:nvPr/>
        </p:nvSpPr>
        <p:spPr>
          <a:xfrm>
            <a:off x="5549900" y="4278591"/>
            <a:ext cx="1021357" cy="661709"/>
          </a:xfrm>
          <a:prstGeom prst="ellipse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1ED4DDD-72B4-7714-B350-1430B9E64EE8}"/>
              </a:ext>
            </a:extLst>
          </p:cNvPr>
          <p:cNvCxnSpPr>
            <a:cxnSpLocks/>
            <a:stCxn id="18" idx="7"/>
            <a:endCxn id="22" idx="1"/>
          </p:cNvCxnSpPr>
          <p:nvPr/>
        </p:nvCxnSpPr>
        <p:spPr>
          <a:xfrm flipV="1">
            <a:off x="6421683" y="3594064"/>
            <a:ext cx="1157882" cy="781432"/>
          </a:xfrm>
          <a:prstGeom prst="straightConnector1">
            <a:avLst/>
          </a:prstGeom>
          <a:ln w="412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D823A93-5498-ECFA-9CE0-3CC16BAA3EE6}"/>
              </a:ext>
            </a:extLst>
          </p:cNvPr>
          <p:cNvGrpSpPr/>
          <p:nvPr/>
        </p:nvGrpSpPr>
        <p:grpSpPr>
          <a:xfrm>
            <a:off x="7579565" y="2320429"/>
            <a:ext cx="4253659" cy="2547269"/>
            <a:chOff x="7579565" y="2320429"/>
            <a:chExt cx="4253659" cy="254726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A8761B4-EE47-AD9F-F89C-37AA956FBD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8446" t="608" r="16817" b="16709"/>
            <a:stretch/>
          </p:blipFill>
          <p:spPr>
            <a:xfrm rot="5400000">
              <a:off x="9543986" y="2578460"/>
              <a:ext cx="2547269" cy="2031207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041DEE2B-F643-F802-802F-3DD5859FA2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-2915" t="-288" r="2915" b="288"/>
            <a:stretch/>
          </p:blipFill>
          <p:spPr>
            <a:xfrm>
              <a:off x="7579565" y="2320429"/>
              <a:ext cx="2261183" cy="2547269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46FDEF-E786-E37F-14B0-E3DF73F11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8</a:t>
            </a:fld>
            <a:endParaRPr lang="en-A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6AC3B6-FCDD-27A5-D52C-CE4AFF077020}"/>
              </a:ext>
            </a:extLst>
          </p:cNvPr>
          <p:cNvSpPr txBox="1"/>
          <p:nvPr/>
        </p:nvSpPr>
        <p:spPr>
          <a:xfrm>
            <a:off x="4206333" y="5998065"/>
            <a:ext cx="62606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giro temporale superiore sinistro (</a:t>
            </a:r>
            <a:r>
              <a:rPr lang="it-IT" sz="2200" dirty="0" err="1"/>
              <a:t>left</a:t>
            </a:r>
            <a:r>
              <a:rPr lang="it-IT" sz="2200" dirty="0"/>
              <a:t> STG)</a:t>
            </a:r>
          </a:p>
        </p:txBody>
      </p:sp>
    </p:spTree>
    <p:extLst>
      <p:ext uri="{BB962C8B-B14F-4D97-AF65-F5344CB8AC3E}">
        <p14:creationId xmlns:p14="http://schemas.microsoft.com/office/powerpoint/2010/main" val="2893684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C7334-CD7F-E1AB-0A2A-ADD6B293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425"/>
            <a:ext cx="10515600" cy="1325563"/>
          </a:xfrm>
        </p:spPr>
        <p:txBody>
          <a:bodyPr/>
          <a:lstStyle/>
          <a:p>
            <a:pPr algn="ctr"/>
            <a:r>
              <a:rPr lang="it-IT" dirty="0"/>
              <a:t>Le parole vengono memorizzate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B8E85F-BAEA-A2C4-7A47-C4C5218909D2}"/>
              </a:ext>
            </a:extLst>
          </p:cNvPr>
          <p:cNvSpPr txBox="1"/>
          <p:nvPr/>
        </p:nvSpPr>
        <p:spPr>
          <a:xfrm>
            <a:off x="1163637" y="1360488"/>
            <a:ext cx="103441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200" dirty="0"/>
              <a:t>La nostra è una memoria complessa, e consiste in diversi </a:t>
            </a:r>
            <a:r>
              <a:rPr lang="it-IT" sz="2200" b="1" dirty="0"/>
              <a:t>sottotipi.</a:t>
            </a:r>
            <a:endParaRPr lang="it-IT" sz="22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55E871E-8D46-C8BF-DE2F-12B48BF8C295}"/>
              </a:ext>
            </a:extLst>
          </p:cNvPr>
          <p:cNvSpPr/>
          <p:nvPr/>
        </p:nvSpPr>
        <p:spPr>
          <a:xfrm>
            <a:off x="5549900" y="4278591"/>
            <a:ext cx="1021357" cy="661709"/>
          </a:xfrm>
          <a:prstGeom prst="ellipse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3" name="Left-Right-Up Arrow 2">
            <a:extLst>
              <a:ext uri="{FF2B5EF4-FFF2-40B4-BE49-F238E27FC236}">
                <a16:creationId xmlns:a16="http://schemas.microsoft.com/office/drawing/2014/main" id="{062717F7-97E1-A999-ECFF-B9F09CA3B7C1}"/>
              </a:ext>
            </a:extLst>
          </p:cNvPr>
          <p:cNvSpPr/>
          <p:nvPr/>
        </p:nvSpPr>
        <p:spPr>
          <a:xfrm rot="10800000">
            <a:off x="4264908" y="2019159"/>
            <a:ext cx="4141607" cy="987459"/>
          </a:xfrm>
          <a:prstGeom prst="leftRightUpArrow">
            <a:avLst>
              <a:gd name="adj1" fmla="val 17063"/>
              <a:gd name="adj2" fmla="val 25000"/>
              <a:gd name="adj3" fmla="val 25000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3CC355-7312-3990-F773-A79F414494F5}"/>
              </a:ext>
            </a:extLst>
          </p:cNvPr>
          <p:cNvSpPr txBox="1"/>
          <p:nvPr/>
        </p:nvSpPr>
        <p:spPr>
          <a:xfrm>
            <a:off x="2439445" y="2026636"/>
            <a:ext cx="16753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/>
              <a:t>sensoriale</a:t>
            </a:r>
          </a:p>
          <a:p>
            <a:pPr algn="ctr"/>
            <a:r>
              <a:rPr lang="it-IT" sz="2200" dirty="0"/>
              <a:t>(&lt; 1 </a:t>
            </a:r>
            <a:r>
              <a:rPr lang="it-IT" sz="2200" dirty="0" err="1"/>
              <a:t>s</a:t>
            </a:r>
            <a:r>
              <a:rPr lang="it-IT" sz="2200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22F2BD-4814-99A0-D2A3-0AAE90F893EB}"/>
              </a:ext>
            </a:extLst>
          </p:cNvPr>
          <p:cNvSpPr txBox="1"/>
          <p:nvPr/>
        </p:nvSpPr>
        <p:spPr>
          <a:xfrm>
            <a:off x="8556621" y="2019158"/>
            <a:ext cx="24031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/>
              <a:t>breve termine (&lt; 1 min)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885789-12D5-5F2D-DBAC-EE3F264B769B}"/>
              </a:ext>
            </a:extLst>
          </p:cNvPr>
          <p:cNvSpPr txBox="1"/>
          <p:nvPr/>
        </p:nvSpPr>
        <p:spPr>
          <a:xfrm>
            <a:off x="5200648" y="2996274"/>
            <a:ext cx="23266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>
                <a:solidFill>
                  <a:schemeClr val="accent2"/>
                </a:solidFill>
              </a:rPr>
              <a:t>lungo termine</a:t>
            </a:r>
          </a:p>
        </p:txBody>
      </p:sp>
      <p:sp>
        <p:nvSpPr>
          <p:cNvPr id="8" name="Bent-Up Arrow 7">
            <a:extLst>
              <a:ext uri="{FF2B5EF4-FFF2-40B4-BE49-F238E27FC236}">
                <a16:creationId xmlns:a16="http://schemas.microsoft.com/office/drawing/2014/main" id="{F1D7CAE7-EB13-E1E1-AE02-679AC6AFF050}"/>
              </a:ext>
            </a:extLst>
          </p:cNvPr>
          <p:cNvSpPr/>
          <p:nvPr/>
        </p:nvSpPr>
        <p:spPr>
          <a:xfrm rot="10800000">
            <a:off x="4558936" y="3185264"/>
            <a:ext cx="746215" cy="588266"/>
          </a:xfrm>
          <a:prstGeom prst="bentUpArrow">
            <a:avLst>
              <a:gd name="adj1" fmla="val 12097"/>
              <a:gd name="adj2" fmla="val 25000"/>
              <a:gd name="adj3" fmla="val 25000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9" name="Bent-Up Arrow 8">
            <a:extLst>
              <a:ext uri="{FF2B5EF4-FFF2-40B4-BE49-F238E27FC236}">
                <a16:creationId xmlns:a16="http://schemas.microsoft.com/office/drawing/2014/main" id="{3459EF04-CAE7-D515-3FDC-3FA55B9077DA}"/>
              </a:ext>
            </a:extLst>
          </p:cNvPr>
          <p:cNvSpPr/>
          <p:nvPr/>
        </p:nvSpPr>
        <p:spPr>
          <a:xfrm rot="10800000" flipH="1">
            <a:off x="7422764" y="3185591"/>
            <a:ext cx="746215" cy="588266"/>
          </a:xfrm>
          <a:prstGeom prst="bentUpArrow">
            <a:avLst>
              <a:gd name="adj1" fmla="val 12097"/>
              <a:gd name="adj2" fmla="val 25000"/>
              <a:gd name="adj3" fmla="val 25000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09AAE6C-4D81-7F46-AE2C-39AAE7611D44}"/>
              </a:ext>
            </a:extLst>
          </p:cNvPr>
          <p:cNvSpPr txBox="1"/>
          <p:nvPr/>
        </p:nvSpPr>
        <p:spPr>
          <a:xfrm>
            <a:off x="3577911" y="3773193"/>
            <a:ext cx="19620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>
                <a:solidFill>
                  <a:schemeClr val="accent2"/>
                </a:solidFill>
              </a:rPr>
              <a:t>dichiarativa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5FAAD7-9FDE-06F4-D804-25888F4A1543}"/>
              </a:ext>
            </a:extLst>
          </p:cNvPr>
          <p:cNvSpPr txBox="1"/>
          <p:nvPr/>
        </p:nvSpPr>
        <p:spPr>
          <a:xfrm>
            <a:off x="7425490" y="3773193"/>
            <a:ext cx="19620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/>
              <a:t>procedurale</a:t>
            </a:r>
          </a:p>
        </p:txBody>
      </p:sp>
      <p:sp>
        <p:nvSpPr>
          <p:cNvPr id="16" name="Left-Right-Up Arrow 15">
            <a:extLst>
              <a:ext uri="{FF2B5EF4-FFF2-40B4-BE49-F238E27FC236}">
                <a16:creationId xmlns:a16="http://schemas.microsoft.com/office/drawing/2014/main" id="{7A747C6E-6AC1-1AC4-E311-F328F2E8D85E}"/>
              </a:ext>
            </a:extLst>
          </p:cNvPr>
          <p:cNvSpPr/>
          <p:nvPr/>
        </p:nvSpPr>
        <p:spPr>
          <a:xfrm rot="10800000">
            <a:off x="3462482" y="4165450"/>
            <a:ext cx="2129286" cy="661708"/>
          </a:xfrm>
          <a:prstGeom prst="leftRightUpArrow">
            <a:avLst>
              <a:gd name="adj1" fmla="val 9126"/>
              <a:gd name="adj2" fmla="val 15740"/>
              <a:gd name="adj3" fmla="val 18385"/>
            </a:avLst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A4FB56-D34C-9842-C0A6-4AB5755991AD}"/>
              </a:ext>
            </a:extLst>
          </p:cNvPr>
          <p:cNvSpPr txBox="1"/>
          <p:nvPr/>
        </p:nvSpPr>
        <p:spPr>
          <a:xfrm>
            <a:off x="5500339" y="4026291"/>
            <a:ext cx="16581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/>
              <a:t>episodica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D1AB57-F760-E2CD-D665-46E34ACDC0E1}"/>
              </a:ext>
            </a:extLst>
          </p:cNvPr>
          <p:cNvSpPr txBox="1"/>
          <p:nvPr/>
        </p:nvSpPr>
        <p:spPr>
          <a:xfrm>
            <a:off x="3709518" y="4803181"/>
            <a:ext cx="165810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b="1" dirty="0">
                <a:solidFill>
                  <a:schemeClr val="accent2"/>
                </a:solidFill>
              </a:rPr>
              <a:t>lessicale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DBEDE4-4BCF-D92A-D849-9BED4EF9884B}"/>
              </a:ext>
            </a:extLst>
          </p:cNvPr>
          <p:cNvSpPr txBox="1"/>
          <p:nvPr/>
        </p:nvSpPr>
        <p:spPr>
          <a:xfrm>
            <a:off x="1666255" y="4028781"/>
            <a:ext cx="18841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dirty="0"/>
              <a:t>concettuale</a:t>
            </a:r>
          </a:p>
        </p:txBody>
      </p:sp>
      <p:cxnSp>
        <p:nvCxnSpPr>
          <p:cNvPr id="27" name="Curved Connector 26">
            <a:extLst>
              <a:ext uri="{FF2B5EF4-FFF2-40B4-BE49-F238E27FC236}">
                <a16:creationId xmlns:a16="http://schemas.microsoft.com/office/drawing/2014/main" id="{0CF5F5DD-2AEE-EA2F-F051-FD281EC59B83}"/>
              </a:ext>
            </a:extLst>
          </p:cNvPr>
          <p:cNvCxnSpPr>
            <a:cxnSpLocks/>
          </p:cNvCxnSpPr>
          <p:nvPr/>
        </p:nvCxnSpPr>
        <p:spPr>
          <a:xfrm rot="16200000" flipV="1">
            <a:off x="4503517" y="5233929"/>
            <a:ext cx="874937" cy="850588"/>
          </a:xfrm>
          <a:prstGeom prst="curvedConnector3">
            <a:avLst>
              <a:gd name="adj1" fmla="val -15692"/>
            </a:avLst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959328E-30DE-C316-63C0-D78EF65D4953}"/>
              </a:ext>
            </a:extLst>
          </p:cNvPr>
          <p:cNvSpPr txBox="1"/>
          <p:nvPr/>
        </p:nvSpPr>
        <p:spPr>
          <a:xfrm>
            <a:off x="5070574" y="5659223"/>
            <a:ext cx="30013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200" b="1" dirty="0">
                <a:solidFill>
                  <a:schemeClr val="accent2"/>
                </a:solidFill>
              </a:rPr>
              <a:t>’’</a:t>
            </a:r>
            <a:r>
              <a:rPr lang="it-IT" sz="2200" b="1" dirty="0" err="1">
                <a:solidFill>
                  <a:schemeClr val="accent2"/>
                </a:solidFill>
              </a:rPr>
              <a:t>mental</a:t>
            </a:r>
            <a:r>
              <a:rPr lang="it-IT" sz="2200" b="1" dirty="0">
                <a:solidFill>
                  <a:schemeClr val="accent2"/>
                </a:solidFill>
              </a:rPr>
              <a:t> lexicon’’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A02070B-B0AB-1042-A2EF-37BECEFF4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F2088-5596-994A-8C43-C01F5E35C862}" type="slidenum">
              <a:rPr lang="en-AE" smtClean="0"/>
              <a:t>9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457634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6" grpId="0"/>
      <p:bldP spid="7" grpId="0"/>
      <p:bldP spid="8" grpId="0" animBg="1"/>
      <p:bldP spid="9" grpId="0" animBg="1"/>
      <p:bldP spid="10" grpId="0"/>
      <p:bldP spid="11" grpId="0"/>
      <p:bldP spid="16" grpId="0" animBg="1"/>
      <p:bldP spid="21" grpId="0"/>
      <p:bldP spid="23" grpId="0"/>
      <p:bldP spid="24" grpId="0"/>
      <p:bldP spid="3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66F494B8-7098-8648-9735-45EC8BD48779}" vid="{E2C8B902-D73F-5D45-96E2-7CFDDAAFD5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20702</TotalTime>
  <Words>3603</Words>
  <Application>Microsoft Macintosh PowerPoint</Application>
  <PresentationFormat>Widescreen</PresentationFormat>
  <Paragraphs>801</Paragraphs>
  <Slides>69</Slides>
  <Notes>55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6" baseType="lpstr">
      <vt:lpstr>Google Sans</vt:lpstr>
      <vt:lpstr>Times</vt:lpstr>
      <vt:lpstr>Arial</vt:lpstr>
      <vt:lpstr>Calibri</vt:lpstr>
      <vt:lpstr>Graphik-SemiboldItalic</vt:lpstr>
      <vt:lpstr>Verdana</vt:lpstr>
      <vt:lpstr>Office Theme</vt:lpstr>
      <vt:lpstr>Linguistica Generale  Lezione 10: Lexical access</vt:lpstr>
      <vt:lpstr>Linguistica Generale  Lezione 10: “Lexical access”</vt:lpstr>
      <vt:lpstr>Linguistica Generale  Lezione 10: (visual) word recognition</vt:lpstr>
      <vt:lpstr>Disclaimer</vt:lpstr>
      <vt:lpstr>Rompiamo un po’ in ghiaccio</vt:lpstr>
      <vt:lpstr>La parola</vt:lpstr>
      <vt:lpstr>La parola</vt:lpstr>
      <vt:lpstr>Arbitrarietà linguistica</vt:lpstr>
      <vt:lpstr>Le parole vengono memorizzate</vt:lpstr>
      <vt:lpstr>’’Mental Lexicon’’</vt:lpstr>
      <vt:lpstr>Il sistema di collocazione lessicale</vt:lpstr>
      <vt:lpstr>Il sistema di collocazione lessicale</vt:lpstr>
      <vt:lpstr>Metodologia sperimentale 101</vt:lpstr>
      <vt:lpstr>Metodologia sperimentale 101</vt:lpstr>
      <vt:lpstr>Metodologia sperimentale 101</vt:lpstr>
      <vt:lpstr>Lexical decision task</vt:lpstr>
      <vt:lpstr>Lexical decision task</vt:lpstr>
      <vt:lpstr>Logica dei RTs</vt:lpstr>
      <vt:lpstr>1. Frequenza</vt:lpstr>
      <vt:lpstr>Frequenza e RTs</vt:lpstr>
      <vt:lpstr>Frequenza e RTs</vt:lpstr>
      <vt:lpstr>Frequenza e RTs</vt:lpstr>
      <vt:lpstr>Un modello di accesso lessicale: the activation model (prima bozza)</vt:lpstr>
      <vt:lpstr>Un modello di accesso lessicale: the activation model (prima bozza)</vt:lpstr>
      <vt:lpstr>Un modello di accesso lessicale: the activation model (prima bozza)</vt:lpstr>
      <vt:lpstr>Un modello di accesso lessicale: the activation model (prima bozza)</vt:lpstr>
      <vt:lpstr>Un modello di accesso lessicale: the activation model (prima bozza)</vt:lpstr>
      <vt:lpstr>Un modello di accesso lessicale: the activation model (prima bozza)</vt:lpstr>
      <vt:lpstr>Associazione semantica</vt:lpstr>
      <vt:lpstr>Associazione semantica</vt:lpstr>
      <vt:lpstr>Associazione semantica</vt:lpstr>
      <vt:lpstr>Associazione semantica</vt:lpstr>
      <vt:lpstr>Associazione semantica</vt:lpstr>
      <vt:lpstr>Associazione semantica</vt:lpstr>
      <vt:lpstr>Associazione semantica</vt:lpstr>
      <vt:lpstr>Attivazione ’’ad ondate’’ spreading activation</vt:lpstr>
      <vt:lpstr>Attivazione ’’ad ondate’’ spreading activation</vt:lpstr>
      <vt:lpstr>Avete mai giocato a Taboo?</vt:lpstr>
      <vt:lpstr>Priming task</vt:lpstr>
      <vt:lpstr>Priming task</vt:lpstr>
      <vt:lpstr>Priming task</vt:lpstr>
      <vt:lpstr>Priming task</vt:lpstr>
      <vt:lpstr>Come possiamo spiegare questo fenomeno nel nostro activation model?</vt:lpstr>
      <vt:lpstr>Come possiamo spiegare questo fenomeno nel nostro activation model?</vt:lpstr>
      <vt:lpstr>Come possiamo spiegare questo fenomeno nel nostro activation model?</vt:lpstr>
      <vt:lpstr>Come possiamo spiegare questo fenomeno nel nostro activation model?</vt:lpstr>
      <vt:lpstr>Come possiamo spiegare questo fenomeno nel nostro activation model?</vt:lpstr>
      <vt:lpstr>Come possiamo spiegare questo fenomeno nel nostro activation model?</vt:lpstr>
      <vt:lpstr>Come possiamo spiegare questo fenomeno nel nostro activation model?</vt:lpstr>
      <vt:lpstr>Il priming semantico può essere spiegato nell’activation model via  spreading activation</vt:lpstr>
      <vt:lpstr>Il priming semantico può essere spiegato nell’activation model via  spreading activation</vt:lpstr>
      <vt:lpstr>Il priming semantico può essere spiegato nell’activation model via  spreading activation</vt:lpstr>
      <vt:lpstr>Esperimento!</vt:lpstr>
      <vt:lpstr>Masked priming task</vt:lpstr>
      <vt:lpstr>Masked priming task</vt:lpstr>
      <vt:lpstr>Le condizioni sperimentali  del nostro esperimento</vt:lpstr>
      <vt:lpstr>Le condizioni sperimentali  del nostro esperimento</vt:lpstr>
      <vt:lpstr>Prima di interpretare i dati, è bene ricordare che</vt:lpstr>
      <vt:lpstr>I nostri risultati sono simili a quelli riportati in numerosi studi in altre lingue</vt:lpstr>
      <vt:lpstr>I nostri risultati sono simili a quelli riportati in numerosi studi in altre lingue</vt:lpstr>
      <vt:lpstr>I nostri risultati sono simili a quelli riportati in numerosi studi in altre lingue</vt:lpstr>
      <vt:lpstr>Il priming morfologico  nel nostro activation model</vt:lpstr>
      <vt:lpstr>Come fa il cervello (e le popolazioni neurali specifiche) a sapere dove effettuare il taglio?</vt:lpstr>
      <vt:lpstr>Come fa il cervello (e le popolazioni neurali specifiche) a sapere dove effettuare il taglio?</vt:lpstr>
      <vt:lpstr>Come fa il cervello (e le popolazioni neurali specifiche) a sapere dove effettuare il taglio?</vt:lpstr>
      <vt:lpstr>Alcune questioni aperte</vt:lpstr>
      <vt:lpstr>Alcune questioni aperte</vt:lpstr>
      <vt:lpstr>Alcune questioni aperte</vt:lpstr>
      <vt:lpstr>Alcune questioni aperte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Roberto Petrosino</cp:lastModifiedBy>
  <cp:revision>287</cp:revision>
  <dcterms:created xsi:type="dcterms:W3CDTF">2023-08-10T09:22:41Z</dcterms:created>
  <dcterms:modified xsi:type="dcterms:W3CDTF">2023-11-06T13:01:22Z</dcterms:modified>
</cp:coreProperties>
</file>

<file path=docProps/thumbnail.jpeg>
</file>